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691A972-D096-4F51-BB19-82BFD2007974}" type="datetimeFigureOut">
              <a:rPr lang="tr-TR" smtClean="0"/>
              <a:t>20.03.2018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04A5F3-783C-4B7E-ABC6-A89FAF7BC14C}" type="slidenum">
              <a:rPr lang="tr-TR" smtClean="0"/>
              <a:t>‹#›</a:t>
            </a:fld>
            <a:endParaRPr lang="tr-TR"/>
          </a:p>
        </p:txBody>
      </p:sp>
    </p:spTree>
    <p:extLst>
      <p:ext uri="{BB962C8B-B14F-4D97-AF65-F5344CB8AC3E}">
        <p14:creationId xmlns:p14="http://schemas.microsoft.com/office/powerpoint/2010/main" val="1043607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91A972-D096-4F51-BB19-82BFD2007974}" type="datetimeFigureOut">
              <a:rPr lang="tr-TR" smtClean="0"/>
              <a:t>20.03.2018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04A5F3-783C-4B7E-ABC6-A89FAF7BC14C}" type="slidenum">
              <a:rPr lang="tr-TR" smtClean="0"/>
              <a:t>‹#›</a:t>
            </a:fld>
            <a:endParaRPr lang="tr-TR"/>
          </a:p>
        </p:txBody>
      </p:sp>
    </p:spTree>
    <p:extLst>
      <p:ext uri="{BB962C8B-B14F-4D97-AF65-F5344CB8AC3E}">
        <p14:creationId xmlns:p14="http://schemas.microsoft.com/office/powerpoint/2010/main" val="325519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91A972-D096-4F51-BB19-82BFD2007974}" type="datetimeFigureOut">
              <a:rPr lang="tr-TR" smtClean="0"/>
              <a:t>20.03.2018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04A5F3-783C-4B7E-ABC6-A89FAF7BC14C}" type="slidenum">
              <a:rPr lang="tr-TR" smtClean="0"/>
              <a:t>‹#›</a:t>
            </a:fld>
            <a:endParaRPr lang="tr-TR"/>
          </a:p>
        </p:txBody>
      </p:sp>
    </p:spTree>
    <p:extLst>
      <p:ext uri="{BB962C8B-B14F-4D97-AF65-F5344CB8AC3E}">
        <p14:creationId xmlns:p14="http://schemas.microsoft.com/office/powerpoint/2010/main" val="231777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91A972-D096-4F51-BB19-82BFD2007974}" type="datetimeFigureOut">
              <a:rPr lang="tr-TR" smtClean="0"/>
              <a:t>20.03.2018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04A5F3-783C-4B7E-ABC6-A89FAF7BC14C}" type="slidenum">
              <a:rPr lang="tr-TR" smtClean="0"/>
              <a:t>‹#›</a:t>
            </a:fld>
            <a:endParaRPr lang="tr-TR"/>
          </a:p>
        </p:txBody>
      </p:sp>
    </p:spTree>
    <p:extLst>
      <p:ext uri="{BB962C8B-B14F-4D97-AF65-F5344CB8AC3E}">
        <p14:creationId xmlns:p14="http://schemas.microsoft.com/office/powerpoint/2010/main" val="342463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691A972-D096-4F51-BB19-82BFD2007974}" type="datetimeFigureOut">
              <a:rPr lang="tr-TR" smtClean="0"/>
              <a:t>20.03.2018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04A5F3-783C-4B7E-ABC6-A89FAF7BC14C}" type="slidenum">
              <a:rPr lang="tr-TR" smtClean="0"/>
              <a:t>‹#›</a:t>
            </a:fld>
            <a:endParaRPr lang="tr-TR"/>
          </a:p>
        </p:txBody>
      </p:sp>
    </p:spTree>
    <p:extLst>
      <p:ext uri="{BB962C8B-B14F-4D97-AF65-F5344CB8AC3E}">
        <p14:creationId xmlns:p14="http://schemas.microsoft.com/office/powerpoint/2010/main" val="3860282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691A972-D096-4F51-BB19-82BFD2007974}" type="datetimeFigureOut">
              <a:rPr lang="tr-TR" smtClean="0"/>
              <a:t>20.03.2018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04A5F3-783C-4B7E-ABC6-A89FAF7BC14C}" type="slidenum">
              <a:rPr lang="tr-TR" smtClean="0"/>
              <a:t>‹#›</a:t>
            </a:fld>
            <a:endParaRPr lang="tr-TR"/>
          </a:p>
        </p:txBody>
      </p:sp>
    </p:spTree>
    <p:extLst>
      <p:ext uri="{BB962C8B-B14F-4D97-AF65-F5344CB8AC3E}">
        <p14:creationId xmlns:p14="http://schemas.microsoft.com/office/powerpoint/2010/main" val="55031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691A972-D096-4F51-BB19-82BFD2007974}" type="datetimeFigureOut">
              <a:rPr lang="tr-TR" smtClean="0"/>
              <a:t>20.03.2018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804A5F3-783C-4B7E-ABC6-A89FAF7BC14C}" type="slidenum">
              <a:rPr lang="tr-TR" smtClean="0"/>
              <a:t>‹#›</a:t>
            </a:fld>
            <a:endParaRPr lang="tr-TR"/>
          </a:p>
        </p:txBody>
      </p:sp>
    </p:spTree>
    <p:extLst>
      <p:ext uri="{BB962C8B-B14F-4D97-AF65-F5344CB8AC3E}">
        <p14:creationId xmlns:p14="http://schemas.microsoft.com/office/powerpoint/2010/main" val="315852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691A972-D096-4F51-BB19-82BFD2007974}" type="datetimeFigureOut">
              <a:rPr lang="tr-TR" smtClean="0"/>
              <a:t>20.03.2018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804A5F3-783C-4B7E-ABC6-A89FAF7BC14C}" type="slidenum">
              <a:rPr lang="tr-TR" smtClean="0"/>
              <a:t>‹#›</a:t>
            </a:fld>
            <a:endParaRPr lang="tr-TR"/>
          </a:p>
        </p:txBody>
      </p:sp>
    </p:spTree>
    <p:extLst>
      <p:ext uri="{BB962C8B-B14F-4D97-AF65-F5344CB8AC3E}">
        <p14:creationId xmlns:p14="http://schemas.microsoft.com/office/powerpoint/2010/main" val="303765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691A972-D096-4F51-BB19-82BFD2007974}" type="datetimeFigureOut">
              <a:rPr lang="tr-TR" smtClean="0"/>
              <a:t>20.03.2018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804A5F3-783C-4B7E-ABC6-A89FAF7BC14C}" type="slidenum">
              <a:rPr lang="tr-TR" smtClean="0"/>
              <a:t>‹#›</a:t>
            </a:fld>
            <a:endParaRPr lang="tr-TR"/>
          </a:p>
        </p:txBody>
      </p:sp>
    </p:spTree>
    <p:extLst>
      <p:ext uri="{BB962C8B-B14F-4D97-AF65-F5344CB8AC3E}">
        <p14:creationId xmlns:p14="http://schemas.microsoft.com/office/powerpoint/2010/main" val="1630875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691A972-D096-4F51-BB19-82BFD2007974}" type="datetimeFigureOut">
              <a:rPr lang="tr-TR" smtClean="0"/>
              <a:t>20.03.2018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04A5F3-783C-4B7E-ABC6-A89FAF7BC14C}" type="slidenum">
              <a:rPr lang="tr-TR" smtClean="0"/>
              <a:t>‹#›</a:t>
            </a:fld>
            <a:endParaRPr lang="tr-TR"/>
          </a:p>
        </p:txBody>
      </p:sp>
    </p:spTree>
    <p:extLst>
      <p:ext uri="{BB962C8B-B14F-4D97-AF65-F5344CB8AC3E}">
        <p14:creationId xmlns:p14="http://schemas.microsoft.com/office/powerpoint/2010/main" val="77469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691A972-D096-4F51-BB19-82BFD2007974}" type="datetimeFigureOut">
              <a:rPr lang="tr-TR" smtClean="0"/>
              <a:t>20.03.2018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04A5F3-783C-4B7E-ABC6-A89FAF7BC14C}" type="slidenum">
              <a:rPr lang="tr-TR" smtClean="0"/>
              <a:t>‹#›</a:t>
            </a:fld>
            <a:endParaRPr lang="tr-TR"/>
          </a:p>
        </p:txBody>
      </p:sp>
    </p:spTree>
    <p:extLst>
      <p:ext uri="{BB962C8B-B14F-4D97-AF65-F5344CB8AC3E}">
        <p14:creationId xmlns:p14="http://schemas.microsoft.com/office/powerpoint/2010/main" val="169236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1A972-D096-4F51-BB19-82BFD2007974}" type="datetimeFigureOut">
              <a:rPr lang="tr-TR" smtClean="0"/>
              <a:t>20.03.2018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4A5F3-783C-4B7E-ABC6-A89FAF7BC14C}" type="slidenum">
              <a:rPr lang="tr-TR" smtClean="0"/>
              <a:t>‹#›</a:t>
            </a:fld>
            <a:endParaRPr lang="tr-TR"/>
          </a:p>
        </p:txBody>
      </p:sp>
    </p:spTree>
    <p:extLst>
      <p:ext uri="{BB962C8B-B14F-4D97-AF65-F5344CB8AC3E}">
        <p14:creationId xmlns:p14="http://schemas.microsoft.com/office/powerpoint/2010/main" val="3472520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178698"/>
          </a:xfrm>
        </p:spPr>
        <p:txBody>
          <a:bodyPr>
            <a:normAutofit/>
          </a:bodyPr>
          <a:lstStyle/>
          <a:p>
            <a:r>
              <a:rPr lang="tr-TR" b="1" dirty="0" smtClean="0">
                <a:solidFill>
                  <a:srgbClr val="FF0000"/>
                </a:solidFill>
                <a:effectLst>
                  <a:outerShdw blurRad="38100" dist="38100" dir="2700000" algn="tl">
                    <a:srgbClr val="000000">
                      <a:alpha val="43137"/>
                    </a:srgbClr>
                  </a:outerShdw>
                </a:effectLst>
              </a:rPr>
              <a:t>2017-2018 GELENEKSEL ÇOÇUK OYUNLARI</a:t>
            </a:r>
            <a:endParaRPr lang="tr-T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097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sz="1800" dirty="0" smtClean="0"/>
              <a:t>Yarışacak </a:t>
            </a:r>
            <a:r>
              <a:rPr lang="tr-TR" sz="1800" dirty="0"/>
              <a:t>olan oyuncu, hakemin </a:t>
            </a:r>
            <a:r>
              <a:rPr lang="tr-TR" sz="1800" dirty="0" smtClean="0"/>
              <a:t>işaretiyle </a:t>
            </a:r>
            <a:r>
              <a:rPr lang="tr-TR" sz="1800" dirty="0"/>
              <a:t>dip çizgideki </a:t>
            </a:r>
            <a:r>
              <a:rPr lang="tr-TR" sz="1800" dirty="0" smtClean="0"/>
              <a:t>çıkış </a:t>
            </a:r>
            <a:r>
              <a:rPr lang="tr-TR" sz="1800" dirty="0"/>
              <a:t>alanına gelir. </a:t>
            </a:r>
          </a:p>
          <a:p>
            <a:r>
              <a:rPr lang="tr-TR" sz="1800" dirty="0" smtClean="0"/>
              <a:t> </a:t>
            </a:r>
            <a:r>
              <a:rPr lang="tr-TR" sz="1800" dirty="0"/>
              <a:t>Mendil hakeminin düdüğünü çalması ve aynı anda ayağını yere vurmasıyla oyuncular </a:t>
            </a:r>
            <a:r>
              <a:rPr lang="tr-TR" sz="1800" dirty="0" smtClean="0"/>
              <a:t>çıkış </a:t>
            </a:r>
            <a:r>
              <a:rPr lang="tr-TR" sz="1800" dirty="0"/>
              <a:t>yaparlar. </a:t>
            </a:r>
          </a:p>
          <a:p>
            <a:r>
              <a:rPr lang="it-IT" sz="1800" dirty="0" smtClean="0"/>
              <a:t>Hücum </a:t>
            </a:r>
            <a:r>
              <a:rPr lang="it-IT" sz="1800" dirty="0"/>
              <a:t>süresi 30 saniyedir. </a:t>
            </a:r>
          </a:p>
          <a:p>
            <a:r>
              <a:rPr lang="tr-TR" sz="1800" dirty="0" smtClean="0"/>
              <a:t> </a:t>
            </a:r>
            <a:r>
              <a:rPr lang="tr-TR" sz="1800" dirty="0"/>
              <a:t>Hakemin </a:t>
            </a:r>
            <a:r>
              <a:rPr lang="tr-TR" sz="1800" dirty="0" smtClean="0"/>
              <a:t>çıkış işaretiyle </a:t>
            </a:r>
            <a:r>
              <a:rPr lang="tr-TR" sz="1800" dirty="0"/>
              <a:t>süre </a:t>
            </a:r>
            <a:r>
              <a:rPr lang="tr-TR" sz="1800" dirty="0" smtClean="0"/>
              <a:t>başlar</a:t>
            </a:r>
            <a:r>
              <a:rPr lang="tr-TR" sz="1800" dirty="0"/>
              <a:t>. 30 saniye tamamlanmadan oyunculardan biri mendili alıp kendi yarı alanındaki dip çizgiden mendil ile birlikte geçmek zorundadır. </a:t>
            </a:r>
          </a:p>
          <a:p>
            <a:r>
              <a:rPr lang="tr-TR" sz="1800" dirty="0" smtClean="0"/>
              <a:t> </a:t>
            </a:r>
            <a:r>
              <a:rPr lang="tr-TR" sz="1800" dirty="0"/>
              <a:t>Bir oyuncu mendili alıp, mendil ile birlikte rakip oyuncu tarafından ebelenmeden kendi yarı alanındaki dip çizgiden geçebilirse, takım 1 sayı </a:t>
            </a:r>
            <a:r>
              <a:rPr lang="tr-TR" sz="1800" dirty="0" smtClean="0"/>
              <a:t>kazanmış </a:t>
            </a:r>
            <a:r>
              <a:rPr lang="tr-TR" sz="1800" dirty="0"/>
              <a:t>olur, rakip oyuncu oyun </a:t>
            </a:r>
            <a:r>
              <a:rPr lang="tr-TR" sz="1800" dirty="0" smtClean="0"/>
              <a:t>dışı </a:t>
            </a:r>
            <a:r>
              <a:rPr lang="tr-TR" sz="1800" dirty="0"/>
              <a:t>kalır ve bu oyuncu set boyunca tekrar oyuna giremez. </a:t>
            </a:r>
          </a:p>
          <a:p>
            <a:r>
              <a:rPr lang="tr-TR" sz="1800" dirty="0" smtClean="0"/>
              <a:t>Mendili </a:t>
            </a:r>
            <a:r>
              <a:rPr lang="tr-TR" sz="1800" dirty="0"/>
              <a:t>alan oyuncu 30 saniyelik sürede kendi yarı alanındaki dip çizgiyi geçemezse elenir. </a:t>
            </a:r>
            <a:endParaRPr lang="tr-TR" sz="1800" dirty="0" smtClean="0"/>
          </a:p>
          <a:p>
            <a:pPr lvl="0"/>
            <a:r>
              <a:rPr lang="tr-TR" sz="1800" dirty="0"/>
              <a:t>Oyunculardan ikisi de 30 saniye sürede mendili almazlar ise, sete </a:t>
            </a:r>
            <a:r>
              <a:rPr lang="tr-TR" sz="1800" dirty="0" smtClean="0"/>
              <a:t>başlarken </a:t>
            </a:r>
            <a:r>
              <a:rPr lang="tr-TR" sz="1800" dirty="0"/>
              <a:t>hücum oyuncusu olmayı seçen takım oyuncusu </a:t>
            </a:r>
            <a:r>
              <a:rPr lang="tr-TR" sz="1800" dirty="0" smtClean="0"/>
              <a:t>elenmiş </a:t>
            </a:r>
            <a:r>
              <a:rPr lang="tr-TR" sz="1800" dirty="0"/>
              <a:t>olur.</a:t>
            </a:r>
          </a:p>
          <a:p>
            <a:pPr lvl="0"/>
            <a:r>
              <a:rPr lang="tr-TR" sz="1800" dirty="0"/>
              <a:t>Mendili alan oyuncu kendi yarı alanındaki dip çizgiyi geçemeden rakip oyuncu tarafından ebelenirse, oyun </a:t>
            </a:r>
            <a:r>
              <a:rPr lang="tr-TR" sz="1800" dirty="0" smtClean="0"/>
              <a:t>dışı </a:t>
            </a:r>
            <a:r>
              <a:rPr lang="tr-TR" sz="1800" dirty="0"/>
              <a:t>kalır ve set boyunca tekrar oyuna giremez. Ebeleyen oyuncunun takımı 1 puan kazanır. Mendili alan oyuncu </a:t>
            </a:r>
            <a:r>
              <a:rPr lang="tr-TR" sz="1800" dirty="0" smtClean="0"/>
              <a:t>koşarken </a:t>
            </a:r>
            <a:r>
              <a:rPr lang="tr-TR" sz="1800" dirty="0"/>
              <a:t>mendili </a:t>
            </a:r>
            <a:r>
              <a:rPr lang="tr-TR" sz="1800" dirty="0" smtClean="0"/>
              <a:t>düşürürse</a:t>
            </a:r>
            <a:r>
              <a:rPr lang="tr-TR" sz="1800" dirty="0"/>
              <a:t>, tekrar mendili alabilir veya rakip oyuncu da mendili alıp kendi dip çizgisine </a:t>
            </a:r>
            <a:r>
              <a:rPr lang="tr-TR" sz="1800" dirty="0" smtClean="0"/>
              <a:t>koşabilir </a:t>
            </a:r>
            <a:r>
              <a:rPr lang="tr-TR" sz="1800" dirty="0"/>
              <a:t>bu durumda hangi oyuncu mendili kendi dip çizgisinden geçirirse o oyuncu </a:t>
            </a:r>
            <a:r>
              <a:rPr lang="tr-TR" sz="1800" dirty="0" smtClean="0"/>
              <a:t>kazanmış </a:t>
            </a:r>
            <a:r>
              <a:rPr lang="tr-TR" sz="1800" dirty="0"/>
              <a:t>olur. Diğer oyuncu elenir.</a:t>
            </a:r>
          </a:p>
          <a:p>
            <a:pPr lvl="0"/>
            <a:r>
              <a:rPr lang="tr-TR" sz="1800" dirty="0"/>
              <a:t>Mendili </a:t>
            </a:r>
            <a:r>
              <a:rPr lang="tr-TR" sz="1800" dirty="0" smtClean="0"/>
              <a:t>almış </a:t>
            </a:r>
            <a:r>
              <a:rPr lang="tr-TR" sz="1800" dirty="0"/>
              <a:t>olan oyuncuyu ebeleme, sadece el ile dokunarak yapılabilir. Ayakla veya </a:t>
            </a:r>
            <a:r>
              <a:rPr lang="tr-TR" sz="1800" dirty="0" smtClean="0"/>
              <a:t>başka </a:t>
            </a:r>
            <a:r>
              <a:rPr lang="tr-TR" sz="1800" dirty="0"/>
              <a:t>bir </a:t>
            </a:r>
            <a:r>
              <a:rPr lang="tr-TR" sz="1800" dirty="0" smtClean="0"/>
              <a:t>şekilde </a:t>
            </a:r>
            <a:r>
              <a:rPr lang="tr-TR" sz="1800" dirty="0"/>
              <a:t>ebeleme yapılamaz, yapılır ise bunu yapan oyuncu oyun </a:t>
            </a:r>
            <a:r>
              <a:rPr lang="tr-TR" sz="1800" dirty="0" smtClean="0"/>
              <a:t>dışı </a:t>
            </a:r>
            <a:r>
              <a:rPr lang="tr-TR" sz="1800" dirty="0"/>
              <a:t>kalır.</a:t>
            </a:r>
          </a:p>
          <a:p>
            <a:pPr lvl="0"/>
            <a:r>
              <a:rPr lang="tr-TR" sz="1800" dirty="0"/>
              <a:t>Mendili </a:t>
            </a:r>
            <a:r>
              <a:rPr lang="tr-TR" sz="1800" dirty="0" smtClean="0"/>
              <a:t>almış </a:t>
            </a:r>
            <a:r>
              <a:rPr lang="tr-TR" sz="1800" dirty="0"/>
              <a:t>olan oyuncuya kasti olarak sert bir </a:t>
            </a:r>
            <a:r>
              <a:rPr lang="tr-TR" sz="1800" dirty="0" smtClean="0"/>
              <a:t>şekilde </a:t>
            </a:r>
            <a:r>
              <a:rPr lang="tr-TR" sz="1800" dirty="0"/>
              <a:t>vuran oyuncu oyun </a:t>
            </a:r>
            <a:r>
              <a:rPr lang="tr-TR" sz="1800" dirty="0" smtClean="0"/>
              <a:t>dışı </a:t>
            </a:r>
            <a:r>
              <a:rPr lang="tr-TR" sz="1800" dirty="0"/>
              <a:t>kalır. Bu kararı </a:t>
            </a:r>
            <a:r>
              <a:rPr lang="tr-TR" sz="1800" dirty="0" smtClean="0"/>
              <a:t>başhakem </a:t>
            </a:r>
            <a:r>
              <a:rPr lang="tr-TR" sz="1800" dirty="0"/>
              <a:t>verir.</a:t>
            </a:r>
          </a:p>
          <a:p>
            <a:pPr marL="0" indent="0">
              <a:buNone/>
            </a:pP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6776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85000" lnSpcReduction="20000"/>
          </a:bodyPr>
          <a:lstStyle/>
          <a:p>
            <a:r>
              <a:rPr lang="tr-TR" sz="1800" dirty="0"/>
              <a:t>Müsabaka esnasında hakemin </a:t>
            </a:r>
            <a:r>
              <a:rPr lang="tr-TR" sz="1800" dirty="0" smtClean="0"/>
              <a:t>işaretiyle </a:t>
            </a:r>
            <a:r>
              <a:rPr lang="tr-TR" sz="1800" dirty="0"/>
              <a:t>oyuna </a:t>
            </a:r>
            <a:r>
              <a:rPr lang="tr-TR" sz="1800" dirty="0" smtClean="0"/>
              <a:t>başlayan </a:t>
            </a:r>
            <a:r>
              <a:rPr lang="tr-TR" sz="1800" dirty="0"/>
              <a:t>oyunculardan her ikisi de kendi dip çizgileri </a:t>
            </a:r>
            <a:r>
              <a:rPr lang="tr-TR" sz="1800" dirty="0" smtClean="0"/>
              <a:t>dışında </a:t>
            </a:r>
            <a:r>
              <a:rPr lang="tr-TR" sz="1800" dirty="0"/>
              <a:t>herhangi bir yerden oyun alanını terk edemez. Oyun alanını terk eden oyuncu oyun </a:t>
            </a:r>
            <a:r>
              <a:rPr lang="tr-TR" sz="1800" dirty="0" err="1"/>
              <a:t>dıĢı</a:t>
            </a:r>
            <a:r>
              <a:rPr lang="tr-TR" sz="1800" dirty="0"/>
              <a:t> kalır, sayıyı rakip takım alır. </a:t>
            </a:r>
          </a:p>
          <a:p>
            <a:r>
              <a:rPr lang="tr-TR" sz="1800" dirty="0" smtClean="0"/>
              <a:t>Mendili </a:t>
            </a:r>
            <a:r>
              <a:rPr lang="tr-TR" sz="1800" dirty="0"/>
              <a:t>alan oyuncu istem </a:t>
            </a:r>
            <a:r>
              <a:rPr lang="tr-TR" sz="1800" dirty="0" smtClean="0"/>
              <a:t>dışı düşerse</a:t>
            </a:r>
            <a:r>
              <a:rPr lang="tr-TR" sz="1800" dirty="0"/>
              <a:t>, rakip oyuncu ebeleme yapamaz ( </a:t>
            </a:r>
            <a:r>
              <a:rPr lang="tr-TR" sz="1800" dirty="0" smtClean="0"/>
              <a:t>Düşene </a:t>
            </a:r>
            <a:r>
              <a:rPr lang="tr-TR" sz="1800" dirty="0"/>
              <a:t>vurulmaz) bu durumda hakem aynı oyuncular için oyunu tekrar oynatır. Ancak bu hak her sette mendili alan oyuncular için birer defa verilir. Aynı oyuncu ikince defa </a:t>
            </a:r>
            <a:r>
              <a:rPr lang="tr-TR" sz="1800" dirty="0" smtClean="0"/>
              <a:t>düştüğünde </a:t>
            </a:r>
            <a:r>
              <a:rPr lang="tr-TR" sz="1800" dirty="0"/>
              <a:t>bu kural uygulanmaz ebeleme yapılabilir. </a:t>
            </a:r>
            <a:endParaRPr lang="tr-TR" sz="1800" dirty="0" smtClean="0"/>
          </a:p>
          <a:p>
            <a:r>
              <a:rPr lang="tr-TR" sz="1800" dirty="0"/>
              <a:t>Hakemi aldatmaya yönelik </a:t>
            </a:r>
            <a:r>
              <a:rPr lang="tr-TR" sz="1800" dirty="0" smtClean="0"/>
              <a:t>davranışlarda </a:t>
            </a:r>
            <a:r>
              <a:rPr lang="tr-TR" sz="1800" dirty="0"/>
              <a:t>bulunan oyuncular ve geleneksel oyun liderleri oyun </a:t>
            </a:r>
            <a:r>
              <a:rPr lang="tr-TR" sz="1800" dirty="0" smtClean="0"/>
              <a:t>dışı </a:t>
            </a:r>
            <a:r>
              <a:rPr lang="tr-TR" sz="1800" dirty="0"/>
              <a:t>kalır. Bu kararı </a:t>
            </a:r>
            <a:r>
              <a:rPr lang="tr-TR" sz="1800" dirty="0" smtClean="0"/>
              <a:t>başhakemi </a:t>
            </a:r>
            <a:r>
              <a:rPr lang="tr-TR" sz="1800" dirty="0"/>
              <a:t>verir. </a:t>
            </a:r>
          </a:p>
          <a:p>
            <a:r>
              <a:rPr lang="tr-TR" sz="1800" dirty="0" smtClean="0"/>
              <a:t> </a:t>
            </a:r>
            <a:r>
              <a:rPr lang="tr-TR" sz="1800" dirty="0"/>
              <a:t>Takımda </a:t>
            </a:r>
            <a:r>
              <a:rPr lang="tr-TR" sz="1800" dirty="0" smtClean="0"/>
              <a:t>yarışan </a:t>
            </a:r>
            <a:r>
              <a:rPr lang="tr-TR" sz="1800" dirty="0"/>
              <a:t>tek bir oyuncu kalması halinde; bu oyuncuya her </a:t>
            </a:r>
            <a:r>
              <a:rPr lang="tr-TR" sz="1800" dirty="0" smtClean="0"/>
              <a:t>koşudan </a:t>
            </a:r>
            <a:r>
              <a:rPr lang="tr-TR" sz="1800" dirty="0"/>
              <a:t>sonra 30 saniye dinlenme süresi verilir. </a:t>
            </a:r>
          </a:p>
          <a:p>
            <a:r>
              <a:rPr lang="tr-TR" sz="1800" dirty="0" smtClean="0"/>
              <a:t>Oyun </a:t>
            </a:r>
            <a:r>
              <a:rPr lang="tr-TR" sz="1800" dirty="0"/>
              <a:t>sonunda rakip takımın 10 oyuncusunu da oyun </a:t>
            </a:r>
            <a:r>
              <a:rPr lang="tr-TR" sz="1800" dirty="0" smtClean="0"/>
              <a:t>dışı </a:t>
            </a:r>
            <a:r>
              <a:rPr lang="tr-TR" sz="1800" dirty="0"/>
              <a:t>bırakan takım seti kazanır. </a:t>
            </a:r>
          </a:p>
          <a:p>
            <a:r>
              <a:rPr lang="tr-TR" sz="1800" dirty="0" smtClean="0"/>
              <a:t>Tarafsız </a:t>
            </a:r>
            <a:r>
              <a:rPr lang="tr-TR" sz="1800" dirty="0"/>
              <a:t>bölgede her iki oyuncunun da mendili aynı anda tutmaları durumunda </a:t>
            </a:r>
            <a:r>
              <a:rPr lang="tr-TR" sz="1800" dirty="0" smtClean="0"/>
              <a:t>başhakem </a:t>
            </a:r>
            <a:r>
              <a:rPr lang="tr-TR" sz="1800" dirty="0"/>
              <a:t>mendili alma hakkını hücum oyuncusuna verir. </a:t>
            </a:r>
          </a:p>
          <a:p>
            <a:r>
              <a:rPr lang="tr-TR" sz="1800" dirty="0" smtClean="0"/>
              <a:t>Tarafsız </a:t>
            </a:r>
            <a:r>
              <a:rPr lang="tr-TR" sz="1800" dirty="0"/>
              <a:t>bölgede rakibe ve hakeme çarpan oyuncu elenir. </a:t>
            </a:r>
          </a:p>
          <a:p>
            <a:r>
              <a:rPr lang="tr-TR" sz="1800" dirty="0" smtClean="0"/>
              <a:t>                                          </a:t>
            </a:r>
            <a:r>
              <a:rPr lang="tr-TR" sz="1800" b="1" dirty="0" smtClean="0">
                <a:solidFill>
                  <a:srgbClr val="FF0000"/>
                </a:solidFill>
              </a:rPr>
              <a:t>OYUNCU DEĞİŞİKLİĞİ </a:t>
            </a:r>
            <a:r>
              <a:rPr lang="tr-TR" sz="1800" b="1" dirty="0">
                <a:solidFill>
                  <a:srgbClr val="FF0000"/>
                </a:solidFill>
              </a:rPr>
              <a:t>VE UYULMASI GEREKEN KURALLAR: </a:t>
            </a:r>
          </a:p>
          <a:p>
            <a:r>
              <a:rPr lang="tr-TR" sz="1800" dirty="0" smtClean="0"/>
              <a:t>Oyuncu değişiklikleri </a:t>
            </a:r>
            <a:r>
              <a:rPr lang="tr-TR" sz="1800" dirty="0"/>
              <a:t>kız – erkek dengesi bozulmadan yapılır. </a:t>
            </a:r>
          </a:p>
          <a:p>
            <a:r>
              <a:rPr lang="tr-TR" sz="1800" dirty="0" smtClean="0"/>
              <a:t> </a:t>
            </a:r>
            <a:r>
              <a:rPr lang="tr-TR" sz="1800" dirty="0"/>
              <a:t>Oyuncu </a:t>
            </a:r>
            <a:r>
              <a:rPr lang="tr-TR" sz="1800" dirty="0" smtClean="0"/>
              <a:t>değişikliği </a:t>
            </a:r>
            <a:r>
              <a:rPr lang="tr-TR" sz="1800" dirty="0"/>
              <a:t>sınırı: Bir sette en fazla 4 oyuncu </a:t>
            </a:r>
            <a:r>
              <a:rPr lang="tr-TR" sz="1800" dirty="0" smtClean="0"/>
              <a:t>değiştirilebilir. </a:t>
            </a:r>
            <a:endParaRPr lang="tr-TR" sz="1800" dirty="0"/>
          </a:p>
          <a:p>
            <a:r>
              <a:rPr lang="tr-TR" sz="1800" dirty="0" smtClean="0"/>
              <a:t>Geleneksel </a:t>
            </a:r>
            <a:r>
              <a:rPr lang="tr-TR" sz="1800" dirty="0"/>
              <a:t>oyun lideri istediği zaman oyuncu </a:t>
            </a:r>
            <a:r>
              <a:rPr lang="tr-TR" sz="1800" dirty="0" smtClean="0"/>
              <a:t>değiştirme </a:t>
            </a:r>
            <a:r>
              <a:rPr lang="tr-TR" sz="1800" dirty="0"/>
              <a:t>talebini masa hakemine bildirir. Mendil hakemi oyun durakladığı zaman oyuncu </a:t>
            </a:r>
            <a:r>
              <a:rPr lang="tr-TR" sz="1800" dirty="0" smtClean="0"/>
              <a:t>değişikliğini gerçekleştirir. </a:t>
            </a:r>
            <a:endParaRPr lang="tr-TR" sz="1800" dirty="0"/>
          </a:p>
          <a:p>
            <a:r>
              <a:rPr lang="tr-TR" sz="1800" dirty="0" smtClean="0"/>
              <a:t> Değiştirilen </a:t>
            </a:r>
            <a:r>
              <a:rPr lang="tr-TR" sz="1800" dirty="0"/>
              <a:t>oyuncu aynı sette oyuna tekrar alınamaz. </a:t>
            </a:r>
          </a:p>
          <a:p>
            <a:r>
              <a:rPr lang="tr-TR" sz="1800" dirty="0" smtClean="0"/>
              <a:t> </a:t>
            </a:r>
            <a:r>
              <a:rPr lang="tr-TR" sz="1800" dirty="0"/>
              <a:t>Yedek oyuncular, oyun esnasında kendileri için </a:t>
            </a:r>
            <a:r>
              <a:rPr lang="tr-TR" sz="1800" dirty="0" smtClean="0"/>
              <a:t>belirlenmiş </a:t>
            </a:r>
            <a:r>
              <a:rPr lang="tr-TR" sz="1800" dirty="0"/>
              <a:t>olan, yedek oyuncu alanında beklerler. </a:t>
            </a:r>
          </a:p>
          <a:p>
            <a:r>
              <a:rPr lang="tr-TR" sz="1800" dirty="0" smtClean="0">
                <a:solidFill>
                  <a:srgbClr val="FF0000"/>
                </a:solidFill>
              </a:rPr>
              <a:t>                                           </a:t>
            </a:r>
            <a:r>
              <a:rPr lang="nn-NO" sz="1800" b="1" dirty="0" smtClean="0">
                <a:solidFill>
                  <a:srgbClr val="FF0000"/>
                </a:solidFill>
              </a:rPr>
              <a:t>GELENEKSEL </a:t>
            </a:r>
            <a:r>
              <a:rPr lang="nn-NO" sz="1800" b="1" dirty="0">
                <a:solidFill>
                  <a:srgbClr val="FF0000"/>
                </a:solidFill>
              </a:rPr>
              <a:t>OYUN </a:t>
            </a:r>
            <a:r>
              <a:rPr lang="nn-NO" sz="1800" b="1" dirty="0" smtClean="0">
                <a:solidFill>
                  <a:srgbClr val="FF0000"/>
                </a:solidFill>
              </a:rPr>
              <a:t>L</a:t>
            </a:r>
            <a:r>
              <a:rPr lang="tr-TR" sz="1800" b="1" dirty="0">
                <a:solidFill>
                  <a:srgbClr val="FF0000"/>
                </a:solidFill>
              </a:rPr>
              <a:t>İ</a:t>
            </a:r>
            <a:r>
              <a:rPr lang="nn-NO" sz="1800" b="1" dirty="0" smtClean="0">
                <a:solidFill>
                  <a:srgbClr val="FF0000"/>
                </a:solidFill>
              </a:rPr>
              <a:t>DER</a:t>
            </a:r>
            <a:r>
              <a:rPr lang="tr-TR" sz="1800" b="1" dirty="0" smtClean="0">
                <a:solidFill>
                  <a:srgbClr val="FF0000"/>
                </a:solidFill>
              </a:rPr>
              <a:t>İ</a:t>
            </a:r>
            <a:r>
              <a:rPr lang="nn-NO" sz="1800" b="1" dirty="0" smtClean="0">
                <a:solidFill>
                  <a:srgbClr val="FF0000"/>
                </a:solidFill>
              </a:rPr>
              <a:t> </a:t>
            </a:r>
            <a:r>
              <a:rPr lang="nn-NO" sz="1800" b="1" dirty="0">
                <a:solidFill>
                  <a:srgbClr val="FF0000"/>
                </a:solidFill>
              </a:rPr>
              <a:t>VE TAKIM KAPTANI </a:t>
            </a:r>
          </a:p>
          <a:p>
            <a:r>
              <a:rPr lang="tr-TR" sz="1800" dirty="0" smtClean="0"/>
              <a:t>Her </a:t>
            </a:r>
            <a:r>
              <a:rPr lang="tr-TR" sz="1800" dirty="0"/>
              <a:t>takımda bir takım kaptanı olmak zorundadır. Takım kaptanının formasında, göğüs numarasının altında 6cm x 2cm’lik bir </a:t>
            </a:r>
            <a:r>
              <a:rPr lang="tr-TR" sz="1800" dirty="0" smtClean="0"/>
              <a:t>şerit </a:t>
            </a:r>
            <a:r>
              <a:rPr lang="tr-TR" sz="1800" dirty="0"/>
              <a:t>olmalıdır. </a:t>
            </a:r>
          </a:p>
          <a:p>
            <a:r>
              <a:rPr lang="tr-TR" sz="1800" dirty="0" smtClean="0"/>
              <a:t> </a:t>
            </a:r>
            <a:r>
              <a:rPr lang="tr-TR" sz="1800" dirty="0"/>
              <a:t>Maç öncesi takım kaptanı müsabaka cetvelini imzalar ve </a:t>
            </a:r>
            <a:r>
              <a:rPr lang="tr-TR" sz="1800" dirty="0" smtClean="0"/>
              <a:t>sayışmada </a:t>
            </a:r>
            <a:r>
              <a:rPr lang="tr-TR" sz="1800" dirty="0"/>
              <a:t>takımını temsil eder. </a:t>
            </a:r>
          </a:p>
          <a:p>
            <a:r>
              <a:rPr lang="tr-TR" sz="1800" dirty="0" smtClean="0"/>
              <a:t> </a:t>
            </a:r>
            <a:r>
              <a:rPr lang="tr-TR" sz="1800" dirty="0"/>
              <a:t>Her takımdan sorumlu bir geleneksel oyun lideri bulunur. Geleneksel oyun lideri; müsabaka isim listesini masa hakemine teslim eder, müsabaka süresince takıma taktik verir, oyuncu </a:t>
            </a:r>
            <a:r>
              <a:rPr lang="tr-TR" sz="1800" dirty="0" smtClean="0"/>
              <a:t>değişikliği </a:t>
            </a:r>
            <a:r>
              <a:rPr lang="tr-TR" sz="1800" dirty="0"/>
              <a:t>talebinde bulunur. </a:t>
            </a:r>
          </a:p>
          <a:p>
            <a:r>
              <a:rPr lang="tr-TR" sz="1800" dirty="0" smtClean="0"/>
              <a:t> </a:t>
            </a:r>
            <a:r>
              <a:rPr lang="tr-TR" sz="1800" dirty="0"/>
              <a:t>Geleneksel oyun liderleri müsabaka esnasında oyuncularına kırıcı, </a:t>
            </a:r>
            <a:r>
              <a:rPr lang="tr-TR" sz="1800" dirty="0" smtClean="0"/>
              <a:t>aşağılayıcı Şekilde </a:t>
            </a:r>
            <a:r>
              <a:rPr lang="tr-TR" sz="1800" dirty="0"/>
              <a:t>davranamaz. Bağırarak taktik veremez. Mola, devre arası ve sakatlık durumu </a:t>
            </a:r>
            <a:r>
              <a:rPr lang="tr-TR" sz="1600" dirty="0"/>
              <a:t>haricinde oturmak zorundadır, ayağa kalkamaz. Bu kurallara uymayan geleneksel oyun liderleri oyun alanı </a:t>
            </a:r>
            <a:r>
              <a:rPr lang="tr-TR" sz="1600" dirty="0" smtClean="0"/>
              <a:t>dışına </a:t>
            </a:r>
            <a:r>
              <a:rPr lang="tr-TR" sz="1600" dirty="0"/>
              <a:t>çıkartılır. Takım kaptanı geleneksel oyun liderinin görevini yürütür</a:t>
            </a: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2165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pPr lvl="0"/>
            <a:r>
              <a:rPr lang="tr-TR" sz="1800" dirty="0"/>
              <a:t>Takım kaptanı ve geleneksel oyun lideri kendi takım oyuncularının </a:t>
            </a:r>
            <a:r>
              <a:rPr lang="tr-TR" sz="1800" dirty="0" smtClean="0"/>
              <a:t>davranış </a:t>
            </a:r>
            <a:r>
              <a:rPr lang="tr-TR" sz="1800" dirty="0"/>
              <a:t>ve disiplininden sorumludur.</a:t>
            </a:r>
          </a:p>
          <a:p>
            <a:pPr lvl="0"/>
            <a:r>
              <a:rPr lang="tr-TR" sz="1800" dirty="0"/>
              <a:t>Maç esnasında, oyun alanında olduğu sürece, takım kaptanı oyundaki kaptandır. Takım kaptanı oyunda olmadığı zaman geleneksel oyun lideri veya takım kaptanı oyundaki kaptan rolünü üstlenmek üzere bir </a:t>
            </a:r>
            <a:r>
              <a:rPr lang="tr-TR" sz="1800" dirty="0" smtClean="0"/>
              <a:t>başka </a:t>
            </a:r>
            <a:r>
              <a:rPr lang="tr-TR" sz="1800" dirty="0"/>
              <a:t>oyuncuyu tayin eder.</a:t>
            </a:r>
          </a:p>
          <a:p>
            <a:pPr marL="0" indent="0" algn="ctr">
              <a:buNone/>
            </a:pPr>
            <a:r>
              <a:rPr lang="tr-TR" sz="1800" b="1" dirty="0">
                <a:solidFill>
                  <a:srgbClr val="FF0000"/>
                </a:solidFill>
                <a:effectLst>
                  <a:outerShdw blurRad="38100" dist="38100" dir="2700000" algn="tl">
                    <a:srgbClr val="000000">
                      <a:alpha val="43137"/>
                    </a:srgbClr>
                  </a:outerShdw>
                </a:effectLst>
              </a:rPr>
              <a:t>GELENEKSEL OYUN </a:t>
            </a:r>
            <a:r>
              <a:rPr lang="tr-TR" sz="1800" b="1" dirty="0" smtClean="0">
                <a:solidFill>
                  <a:srgbClr val="FF0000"/>
                </a:solidFill>
                <a:effectLst>
                  <a:outerShdw blurRad="38100" dist="38100" dir="2700000" algn="tl">
                    <a:srgbClr val="000000">
                      <a:alpha val="43137"/>
                    </a:srgbClr>
                  </a:outerShdw>
                </a:effectLst>
              </a:rPr>
              <a:t>HAKEMLERİ</a:t>
            </a:r>
            <a:endParaRPr lang="tr-TR" sz="1800" b="1" dirty="0">
              <a:solidFill>
                <a:srgbClr val="FF0000"/>
              </a:solidFill>
              <a:effectLst>
                <a:outerShdw blurRad="38100" dist="38100" dir="2700000" algn="tl">
                  <a:srgbClr val="000000">
                    <a:alpha val="43137"/>
                  </a:srgbClr>
                </a:outerShdw>
              </a:effectLst>
            </a:endParaRPr>
          </a:p>
          <a:p>
            <a:pPr lvl="0"/>
            <a:r>
              <a:rPr lang="tr-TR" sz="1800" dirty="0"/>
              <a:t>Mendil kapmaca müsabakasını 1 </a:t>
            </a:r>
            <a:r>
              <a:rPr lang="tr-TR" sz="1800" dirty="0" smtClean="0"/>
              <a:t>başhakem </a:t>
            </a:r>
            <a:r>
              <a:rPr lang="tr-TR" sz="1800" dirty="0"/>
              <a:t>2 çizgi hakemi ve 2 masa hakeminden </a:t>
            </a:r>
            <a:r>
              <a:rPr lang="tr-TR" sz="1800" dirty="0" smtClean="0"/>
              <a:t>oluşan </a:t>
            </a:r>
            <a:r>
              <a:rPr lang="tr-TR" sz="1800" dirty="0"/>
              <a:t>5 </a:t>
            </a:r>
            <a:r>
              <a:rPr lang="tr-TR" sz="1800" dirty="0" smtClean="0"/>
              <a:t>kişilik </a:t>
            </a:r>
            <a:r>
              <a:rPr lang="tr-TR" sz="1800" dirty="0"/>
              <a:t>hakem heyeti yönetir.</a:t>
            </a:r>
          </a:p>
          <a:p>
            <a:pPr lvl="0"/>
            <a:r>
              <a:rPr lang="tr-TR" sz="1800" dirty="0" smtClean="0">
                <a:solidFill>
                  <a:srgbClr val="00B0F0"/>
                </a:solidFill>
              </a:rPr>
              <a:t>Başhakem </a:t>
            </a:r>
            <a:r>
              <a:rPr lang="tr-TR" sz="1800" dirty="0">
                <a:solidFill>
                  <a:srgbClr val="00B0F0"/>
                </a:solidFill>
              </a:rPr>
              <a:t>(Mendil hakemi): </a:t>
            </a:r>
            <a:r>
              <a:rPr lang="tr-TR" sz="1800" dirty="0"/>
              <a:t>Müsabaka esnasında bütün yetkiler </a:t>
            </a:r>
            <a:r>
              <a:rPr lang="tr-TR" sz="1800" dirty="0" smtClean="0"/>
              <a:t>başhakemdedir, başhakem </a:t>
            </a:r>
            <a:r>
              <a:rPr lang="tr-TR" sz="1800" dirty="0"/>
              <a:t>sahanın içinde hareketli olmalıdır, diğer hakemler yardımcı hakemlerdir.</a:t>
            </a:r>
          </a:p>
          <a:p>
            <a:pPr lvl="0"/>
            <a:r>
              <a:rPr lang="tr-TR" sz="1800" dirty="0"/>
              <a:t>Açık alanlarda yapılan müsabakalarda, hava </a:t>
            </a:r>
            <a:r>
              <a:rPr lang="tr-TR" sz="1800" dirty="0" smtClean="0"/>
              <a:t>Şartlarının elverişsiz </a:t>
            </a:r>
            <a:r>
              <a:rPr lang="tr-TR" sz="1800" dirty="0"/>
              <a:t>olduğu durumlarda, </a:t>
            </a:r>
            <a:r>
              <a:rPr lang="tr-TR" sz="1800" dirty="0" smtClean="0"/>
              <a:t>başhakem </a:t>
            </a:r>
            <a:r>
              <a:rPr lang="tr-TR" sz="1800" dirty="0"/>
              <a:t>müsabakayı </a:t>
            </a:r>
            <a:r>
              <a:rPr lang="tr-TR" sz="1800" dirty="0" smtClean="0"/>
              <a:t>başka </a:t>
            </a:r>
            <a:r>
              <a:rPr lang="tr-TR" sz="1800" dirty="0"/>
              <a:t>bir tarihe erteleyebilir.</a:t>
            </a:r>
          </a:p>
          <a:p>
            <a:pPr lvl="0"/>
            <a:r>
              <a:rPr lang="tr-TR" sz="1800" dirty="0">
                <a:solidFill>
                  <a:srgbClr val="00B0F0"/>
                </a:solidFill>
              </a:rPr>
              <a:t>Masa hakemi: </a:t>
            </a:r>
            <a:r>
              <a:rPr lang="tr-TR" sz="1800" dirty="0"/>
              <a:t>Yan çizgiyle orta çizginin </a:t>
            </a:r>
            <a:r>
              <a:rPr lang="tr-TR" sz="1800" dirty="0" smtClean="0"/>
              <a:t>kesiştiği </a:t>
            </a:r>
            <a:r>
              <a:rPr lang="tr-TR" sz="1800" dirty="0"/>
              <a:t>noktanın en az 1m </a:t>
            </a:r>
            <a:r>
              <a:rPr lang="tr-TR" sz="1800" dirty="0" smtClean="0"/>
              <a:t>dışında </a:t>
            </a:r>
            <a:r>
              <a:rPr lang="tr-TR" sz="1800" dirty="0"/>
              <a:t>masada oturur, maç cetvelini yazar. Oyuncu </a:t>
            </a:r>
            <a:r>
              <a:rPr lang="tr-TR" sz="1800" dirty="0" smtClean="0"/>
              <a:t>değişikliklerini başhakeme </a:t>
            </a:r>
            <a:r>
              <a:rPr lang="tr-TR" sz="1800" dirty="0"/>
              <a:t>bildirir.</a:t>
            </a:r>
          </a:p>
          <a:p>
            <a:pPr lvl="0"/>
            <a:r>
              <a:rPr lang="tr-TR" sz="1800" dirty="0">
                <a:solidFill>
                  <a:srgbClr val="00B0F0"/>
                </a:solidFill>
              </a:rPr>
              <a:t>Çizgi hakemleri: </a:t>
            </a:r>
            <a:r>
              <a:rPr lang="tr-TR" sz="1800" dirty="0" smtClean="0"/>
              <a:t>Karşılıklı </a:t>
            </a:r>
            <a:r>
              <a:rPr lang="tr-TR" sz="1800" dirty="0"/>
              <a:t>çapraz </a:t>
            </a:r>
            <a:r>
              <a:rPr lang="tr-TR" sz="1800" dirty="0" smtClean="0"/>
              <a:t>Köselerde </a:t>
            </a:r>
            <a:r>
              <a:rPr lang="tr-TR" sz="1800" dirty="0"/>
              <a:t>bulunurlar. </a:t>
            </a:r>
            <a:r>
              <a:rPr lang="tr-TR" sz="1800" dirty="0" smtClean="0"/>
              <a:t>Çıkış </a:t>
            </a:r>
            <a:r>
              <a:rPr lang="tr-TR" sz="1800" dirty="0"/>
              <a:t>yapan oyuncuların çizgi ihlali yapıp yapmadıklarını kontrol ederler. Oyunculardan herhangi biri oyun alanından çıkarsa bayrağını kaldırarak </a:t>
            </a:r>
            <a:r>
              <a:rPr lang="tr-TR" sz="1800" dirty="0" smtClean="0"/>
              <a:t>başhakemi </a:t>
            </a:r>
            <a:r>
              <a:rPr lang="tr-TR" sz="1800" dirty="0"/>
              <a:t>uyarırlar.</a:t>
            </a:r>
          </a:p>
          <a:p>
            <a:r>
              <a:rPr lang="tr-TR" sz="1800" dirty="0" smtClean="0"/>
              <a:t>Başhakemin </a:t>
            </a:r>
            <a:r>
              <a:rPr lang="tr-TR" sz="1800" dirty="0"/>
              <a:t>uzak kaldığı ebeleme durumlarında veya diğer pozisyonlarda çizgi hakemleri bayraklarını kaldırarak </a:t>
            </a:r>
            <a:r>
              <a:rPr lang="tr-TR" sz="1800" dirty="0" smtClean="0"/>
              <a:t>başhakemi uyarırlar</a:t>
            </a:r>
          </a:p>
          <a:p>
            <a:pPr marL="0" indent="0" algn="ctr">
              <a:buNone/>
            </a:pPr>
            <a:r>
              <a:rPr lang="tr-TR" sz="1800" b="1" dirty="0">
                <a:solidFill>
                  <a:srgbClr val="FF0000"/>
                </a:solidFill>
                <a:effectLst>
                  <a:outerShdw blurRad="38100" dist="38100" dir="2700000" algn="tl">
                    <a:srgbClr val="000000">
                      <a:alpha val="43137"/>
                    </a:srgbClr>
                  </a:outerShdw>
                </a:effectLst>
              </a:rPr>
              <a:t>SARI KART, KIRMIZI KART </a:t>
            </a:r>
          </a:p>
          <a:p>
            <a:r>
              <a:rPr lang="tr-TR" sz="1800" b="1" dirty="0">
                <a:solidFill>
                  <a:srgbClr val="00B0F0"/>
                </a:solidFill>
                <a:effectLst>
                  <a:outerShdw blurRad="38100" dist="38100" dir="2700000" algn="tl">
                    <a:srgbClr val="000000">
                      <a:alpha val="43137"/>
                    </a:srgbClr>
                  </a:outerShdw>
                </a:effectLst>
              </a:rPr>
              <a:t>SARI KART: </a:t>
            </a:r>
            <a:r>
              <a:rPr lang="tr-TR" sz="1800" dirty="0"/>
              <a:t>Oyun liderinin yerinden kalkması ve yerini terk etmesi, yüksek sesle öğrencilere bağırması sarı kartla cezalandırılır. Aynı </a:t>
            </a:r>
            <a:r>
              <a:rPr lang="tr-TR" sz="1800" dirty="0" smtClean="0"/>
              <a:t>davranışlara </a:t>
            </a:r>
            <a:r>
              <a:rPr lang="tr-TR" sz="1800" dirty="0"/>
              <a:t>devam etmesi durumunda kırmızı kartla cezalandırılır.</a:t>
            </a:r>
          </a:p>
          <a:p>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073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r>
              <a:rPr lang="tr-TR" sz="1800" dirty="0"/>
              <a:t>KIRMIZI KART: Oyun liderinin kırıcı, </a:t>
            </a:r>
            <a:r>
              <a:rPr lang="tr-TR" sz="1800" dirty="0" smtClean="0"/>
              <a:t>aşağılayıcı, </a:t>
            </a:r>
            <a:r>
              <a:rPr lang="tr-TR" sz="1800" dirty="0"/>
              <a:t>hakaret ve </a:t>
            </a:r>
            <a:r>
              <a:rPr lang="tr-TR" sz="1800" dirty="0" smtClean="0"/>
              <a:t>Şiddet </a:t>
            </a:r>
            <a:r>
              <a:rPr lang="tr-TR" sz="1800" dirty="0"/>
              <a:t>içeren </a:t>
            </a:r>
            <a:r>
              <a:rPr lang="tr-TR" sz="1800" dirty="0" smtClean="0"/>
              <a:t>davranışlarda bulunması </a:t>
            </a:r>
            <a:r>
              <a:rPr lang="tr-TR" sz="1800" dirty="0"/>
              <a:t>kırmızı kartla cezalandırılır. </a:t>
            </a:r>
          </a:p>
          <a:p>
            <a:pPr marL="0" indent="0" algn="ctr">
              <a:buNone/>
            </a:pPr>
            <a:r>
              <a:rPr lang="tr-TR" sz="1800" dirty="0" smtClean="0"/>
              <a:t>MALZEMELER</a:t>
            </a:r>
            <a:endParaRPr lang="tr-TR" sz="1800" dirty="0"/>
          </a:p>
          <a:p>
            <a:r>
              <a:rPr lang="tr-TR" sz="1800" dirty="0" smtClean="0"/>
              <a:t>Oyuncunun </a:t>
            </a:r>
            <a:r>
              <a:rPr lang="tr-TR" sz="1800" dirty="0"/>
              <a:t>malzemeleri forma, </a:t>
            </a:r>
            <a:r>
              <a:rPr lang="tr-TR" sz="1800" dirty="0" smtClean="0"/>
              <a:t>şort</a:t>
            </a:r>
            <a:r>
              <a:rPr lang="tr-TR" sz="1800" dirty="0"/>
              <a:t>, çorap, dizlik ve spor ayakkabısından </a:t>
            </a:r>
            <a:r>
              <a:rPr lang="tr-TR" sz="1800" dirty="0" smtClean="0"/>
              <a:t>oluşur </a:t>
            </a:r>
          </a:p>
          <a:p>
            <a:r>
              <a:rPr lang="tr-TR" sz="1800" dirty="0"/>
              <a:t>Takımın forma, </a:t>
            </a:r>
            <a:r>
              <a:rPr lang="tr-TR" sz="1800" dirty="0" smtClean="0"/>
              <a:t>şort </a:t>
            </a:r>
            <a:r>
              <a:rPr lang="tr-TR" sz="1800" dirty="0"/>
              <a:t>ve çoraplarının rengi ile tasarımı tek tip ve temiz olmalıdır. </a:t>
            </a:r>
          </a:p>
          <a:p>
            <a:r>
              <a:rPr lang="tr-TR" sz="1800" dirty="0"/>
              <a:t>3. Ayakkabılar hafif, esnek, lastik ve topuksuz olmalıdır. Müsabaka esnasında oyuncular kesinlikle ayakkabılarını çıkaramazlar. </a:t>
            </a:r>
          </a:p>
          <a:p>
            <a:r>
              <a:rPr lang="tr-TR" sz="1800" dirty="0"/>
              <a:t>4. Oyuncuların formaları 1’den 14’e kadar </a:t>
            </a:r>
            <a:r>
              <a:rPr lang="tr-TR" sz="1800" dirty="0" smtClean="0"/>
              <a:t>numaralandırılmış </a:t>
            </a:r>
            <a:r>
              <a:rPr lang="tr-TR" sz="1800" dirty="0"/>
              <a:t>olmalıdır. </a:t>
            </a:r>
          </a:p>
          <a:p>
            <a:r>
              <a:rPr lang="tr-TR" sz="1800" dirty="0"/>
              <a:t>5. Numaralar formanın ön ve arka ortasında bulunmalıdır. Numaraların renk ve parlaklığı formanın renk ve parlaklığına zıt tonlarda olmalıdır. </a:t>
            </a:r>
          </a:p>
          <a:p>
            <a:r>
              <a:rPr lang="tr-TR" sz="1800" dirty="0"/>
              <a:t>6. Numaraların boyu göğüste en az 10 cm, sırtta en az 15 cm olmalıdır. Numaraların yazıldığı bandın </a:t>
            </a:r>
            <a:r>
              <a:rPr lang="tr-TR" sz="1800" dirty="0" smtClean="0"/>
              <a:t>genişliği </a:t>
            </a:r>
            <a:r>
              <a:rPr lang="tr-TR" sz="1800" dirty="0"/>
              <a:t>ise en az 2 </a:t>
            </a:r>
            <a:r>
              <a:rPr lang="tr-TR" sz="1800" dirty="0" smtClean="0"/>
              <a:t>cm. </a:t>
            </a:r>
          </a:p>
          <a:p>
            <a:r>
              <a:rPr lang="tr-TR" sz="1800" dirty="0" smtClean="0"/>
              <a:t>7</a:t>
            </a:r>
            <a:r>
              <a:rPr lang="tr-TR" sz="1800" dirty="0"/>
              <a:t>. Mendil 30cm x 30cm ebatlarında saten </a:t>
            </a:r>
            <a:r>
              <a:rPr lang="tr-TR" sz="1800" dirty="0" smtClean="0"/>
              <a:t>kumaştan </a:t>
            </a:r>
            <a:r>
              <a:rPr lang="tr-TR" sz="1800" dirty="0"/>
              <a:t>imal edilmelidir. Tek renk olmalıdır. </a:t>
            </a:r>
          </a:p>
          <a:p>
            <a:r>
              <a:rPr lang="tr-TR" sz="1800" dirty="0"/>
              <a:t>8. Oyuncuların sakatlanmasına sebep olabilecek veya onlara suni bir avantaj sağlayacak malzemelerin kullanılması </a:t>
            </a:r>
            <a:r>
              <a:rPr lang="tr-TR" sz="1800" dirty="0" smtClean="0"/>
              <a:t>yasaklanmıştır. </a:t>
            </a:r>
            <a:r>
              <a:rPr lang="tr-TR" sz="1800" dirty="0"/>
              <a:t>Oyuncular müsabaka esnasında küpe, kolye, künye, toka ve saat gibi müsabaka esnasında kendilerine zarar verebilecek malzemeleri çıkartmak zorundadırlar. </a:t>
            </a:r>
          </a:p>
          <a:p>
            <a:r>
              <a:rPr lang="tr-TR" sz="1800" dirty="0"/>
              <a:t>9. Oyuncular zarar görme riskini kabul etmek </a:t>
            </a:r>
            <a:r>
              <a:rPr lang="tr-TR" sz="1800" dirty="0" smtClean="0"/>
              <a:t>şartıyla </a:t>
            </a:r>
            <a:r>
              <a:rPr lang="tr-TR" sz="1800" dirty="0"/>
              <a:t>gözlük veya lens takabilirler. Ancak 18 </a:t>
            </a:r>
            <a:r>
              <a:rPr lang="tr-TR" sz="1800" dirty="0" smtClean="0"/>
              <a:t>yaş </a:t>
            </a:r>
            <a:r>
              <a:rPr lang="tr-TR" sz="1800" dirty="0"/>
              <a:t>altı oyuncular konu ile ilgili muvafakat (izin) belgesini geleneksel oyun liderine sunmak zorundadır. Sorumluluk geleneksel oyun liderine aittir. </a:t>
            </a:r>
          </a:p>
          <a:p>
            <a:r>
              <a:rPr lang="tr-TR" sz="1800" dirty="0"/>
              <a:t>10. Oyuna katılanlar sportmenliğe </a:t>
            </a:r>
            <a:r>
              <a:rPr lang="tr-TR" sz="1800" dirty="0" smtClean="0"/>
              <a:t>Yakışır </a:t>
            </a:r>
            <a:r>
              <a:rPr lang="tr-TR" sz="1800" dirty="0"/>
              <a:t>bir </a:t>
            </a:r>
            <a:r>
              <a:rPr lang="tr-TR" sz="1800" dirty="0" smtClean="0"/>
              <a:t>Şekilde </a:t>
            </a:r>
            <a:r>
              <a:rPr lang="tr-TR" sz="1800" dirty="0"/>
              <a:t>hakemlerin kararlarını </a:t>
            </a:r>
            <a:r>
              <a:rPr lang="tr-TR" sz="1800" dirty="0" smtClean="0"/>
              <a:t>tartışmaksızın </a:t>
            </a:r>
            <a:r>
              <a:rPr lang="tr-TR" sz="1800" dirty="0"/>
              <a:t>kabul etmek zorundadır. </a:t>
            </a:r>
          </a:p>
          <a:p>
            <a:r>
              <a:rPr lang="tr-TR" sz="1800" dirty="0"/>
              <a:t>11. Oyuna katılanlar oyun kurallarını bilmek ve kurallara uymak zorundadır. </a:t>
            </a: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997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a:xfrm>
            <a:off x="0" y="5373216"/>
            <a:ext cx="9144000" cy="1484784"/>
          </a:xfrm>
        </p:spPr>
        <p:txBody>
          <a:bodyPr>
            <a:normAutofit/>
          </a:bodyPr>
          <a:lstStyle/>
          <a:p>
            <a:r>
              <a:rPr lang="tr-TR" sz="1800" b="1" dirty="0" smtClean="0">
                <a:solidFill>
                  <a:schemeClr val="tx1"/>
                </a:solidFill>
              </a:rPr>
              <a:t>TÜM OYUNLAR 20 PUAN ÜZERİNDEN DEGERLENİR.</a:t>
            </a:r>
          </a:p>
          <a:p>
            <a:r>
              <a:rPr lang="tr-TR" sz="1800" b="1" dirty="0" smtClean="0">
                <a:solidFill>
                  <a:schemeClr val="tx1"/>
                </a:solidFill>
              </a:rPr>
              <a:t>HER ÇEMBERİN DIŞINA ÇIKTIKLARINDA  TAKIM HALİNDE 2’ŞER PUAN KAYBEDERLER</a:t>
            </a:r>
            <a:r>
              <a:rPr lang="tr-TR" sz="1800" dirty="0" smtClean="0">
                <a:solidFill>
                  <a:schemeClr val="tx1"/>
                </a:solidFill>
              </a:rPr>
              <a:t>.</a:t>
            </a:r>
            <a:endParaRPr lang="tr-TR" sz="1800" dirty="0">
              <a:solidFill>
                <a:schemeClr val="tx1"/>
              </a:solidFill>
            </a:endParaRPr>
          </a:p>
        </p:txBody>
      </p:sp>
      <p:pic>
        <p:nvPicPr>
          <p:cNvPr id="5" name="image3.jpeg"/>
          <p:cNvPicPr/>
          <p:nvPr/>
        </p:nvPicPr>
        <p:blipFill>
          <a:blip r:embed="rId2" cstate="print"/>
          <a:stretch>
            <a:fillRect/>
          </a:stretch>
        </p:blipFill>
        <p:spPr>
          <a:xfrm>
            <a:off x="0" y="0"/>
            <a:ext cx="9144000" cy="5373216"/>
          </a:xfrm>
          <a:prstGeom prst="rect">
            <a:avLst/>
          </a:prstGeom>
        </p:spPr>
      </p:pic>
    </p:spTree>
    <p:extLst>
      <p:ext uri="{BB962C8B-B14F-4D97-AF65-F5344CB8AC3E}">
        <p14:creationId xmlns:p14="http://schemas.microsoft.com/office/powerpoint/2010/main" val="1132327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5229200"/>
            <a:ext cx="9144000" cy="1628800"/>
          </a:xfrm>
        </p:spPr>
        <p:txBody>
          <a:bodyPr>
            <a:normAutofit/>
          </a:bodyPr>
          <a:lstStyle/>
          <a:p>
            <a:r>
              <a:rPr lang="tr-TR" sz="1600" b="1" dirty="0" smtClean="0"/>
              <a:t>TÜM OYUNLAR 20 PUAN ÜZERİNDEN DEGERLENDİRİLİR</a:t>
            </a:r>
          </a:p>
          <a:p>
            <a:r>
              <a:rPr lang="tr-TR" sz="1600" b="1" dirty="0" smtClean="0"/>
              <a:t>OYUNCU BAŞLANGIÇ ÇİZGİSİNE VARMADAN ve TAKIM ARKADAŞININ ELİNE DOKUNMADAN TAKIM ARKADAŞI BAŞLANGIÇ ÇİZGİSİNDEN ÇIKARSA TAKİM HALİNDE 2’şer PUAN KAYBEDERLER.</a:t>
            </a:r>
            <a:endParaRPr lang="tr-TR" sz="1600" b="1" dirty="0"/>
          </a:p>
        </p:txBody>
      </p:sp>
      <p:pic>
        <p:nvPicPr>
          <p:cNvPr id="4" name="image7.jpeg"/>
          <p:cNvPicPr/>
          <p:nvPr/>
        </p:nvPicPr>
        <p:blipFill>
          <a:blip r:embed="rId2" cstate="print"/>
          <a:stretch>
            <a:fillRect/>
          </a:stretch>
        </p:blipFill>
        <p:spPr>
          <a:xfrm>
            <a:off x="0" y="0"/>
            <a:ext cx="9144000" cy="5229200"/>
          </a:xfrm>
          <a:prstGeom prst="rect">
            <a:avLst/>
          </a:prstGeom>
        </p:spPr>
      </p:pic>
    </p:spTree>
    <p:extLst>
      <p:ext uri="{BB962C8B-B14F-4D97-AF65-F5344CB8AC3E}">
        <p14:creationId xmlns:p14="http://schemas.microsoft.com/office/powerpoint/2010/main" val="3095584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5229200"/>
            <a:ext cx="9144000" cy="1628800"/>
          </a:xfrm>
        </p:spPr>
        <p:txBody>
          <a:bodyPr/>
          <a:lstStyle/>
          <a:p>
            <a:r>
              <a:rPr lang="tr-TR" sz="1400" b="1" dirty="0" smtClean="0"/>
              <a:t>TÜM OYUNLAR 20 PUAN ÜZERİNDEN DEGERLENDİRİLİR</a:t>
            </a:r>
          </a:p>
          <a:p>
            <a:r>
              <a:rPr lang="tr-TR" sz="1600" b="1" dirty="0" smtClean="0"/>
              <a:t>5 TANE GEOMETRİK ŞEKİLLER  ÇİZİLECEK.ŞEKİLLER GÖRSELDE BELİRTİLECEK ŞEKİLDE KÜÇÜKLÜK BÜYÜKLÜK UYUMUNA GÖRE ÇİZİLECEK.EN KÜÇÜK ŞEKİLE BÜYÜK PUAN VERİLEREK PUANLANDIRILACAK BU PUANLAR 20 PUANA TAMAMLANACAK ŞEKİLDE YAPILACAK.</a:t>
            </a:r>
          </a:p>
          <a:p>
            <a:r>
              <a:rPr lang="tr-TR" sz="1600" b="1" dirty="0" smtClean="0"/>
              <a:t>NOT(2,3,4,5,6 ŞEKLİNDE 5 GEOMETRİK ÇİZİLECEKTİR)</a:t>
            </a:r>
            <a:endParaRPr lang="tr-TR" sz="1600" b="1" dirty="0"/>
          </a:p>
        </p:txBody>
      </p:sp>
      <p:pic>
        <p:nvPicPr>
          <p:cNvPr id="4" name="image8.jpeg"/>
          <p:cNvPicPr/>
          <p:nvPr/>
        </p:nvPicPr>
        <p:blipFill>
          <a:blip r:embed="rId2" cstate="print"/>
          <a:stretch>
            <a:fillRect/>
          </a:stretch>
        </p:blipFill>
        <p:spPr>
          <a:xfrm>
            <a:off x="0" y="0"/>
            <a:ext cx="9144000" cy="5301208"/>
          </a:xfrm>
          <a:prstGeom prst="rect">
            <a:avLst/>
          </a:prstGeom>
        </p:spPr>
      </p:pic>
    </p:spTree>
    <p:extLst>
      <p:ext uri="{BB962C8B-B14F-4D97-AF65-F5344CB8AC3E}">
        <p14:creationId xmlns:p14="http://schemas.microsoft.com/office/powerpoint/2010/main" val="3337158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5373216"/>
            <a:ext cx="9144000" cy="1484784"/>
          </a:xfrm>
        </p:spPr>
        <p:txBody>
          <a:bodyPr/>
          <a:lstStyle/>
          <a:p>
            <a:r>
              <a:rPr lang="tr-TR" sz="1400" b="1" dirty="0" smtClean="0"/>
              <a:t>TÜM OYUNLAR 20 PUAN ÜZERİNDEN DEGERLENDİRİLİR</a:t>
            </a:r>
          </a:p>
          <a:p>
            <a:r>
              <a:rPr lang="tr-TR" sz="1600" b="1" dirty="0" smtClean="0"/>
              <a:t>OYUN ALANI EN AZ 12 METRE OLACAK ŞEKİLDE BELİRLENECEK.</a:t>
            </a:r>
          </a:p>
          <a:p>
            <a:r>
              <a:rPr lang="tr-TR" sz="1600" b="1" dirty="0" smtClean="0"/>
              <a:t>DÜDÜK ÇALMADAN OYUNA BAŞLANILMASI HALİNDE TAKIM HALİNDE 2’ŞER PUAN KAYBEDİLECEKTİR.</a:t>
            </a:r>
            <a:endParaRPr lang="tr-TR" sz="1600" b="1" dirty="0"/>
          </a:p>
        </p:txBody>
      </p:sp>
      <p:sp>
        <p:nvSpPr>
          <p:cNvPr id="4" name="Başlık 1"/>
          <p:cNvSpPr>
            <a:spLocks noGrp="1"/>
          </p:cNvSpPr>
          <p:nvPr>
            <p:ph type="title"/>
          </p:nvPr>
        </p:nvSpPr>
        <p:spPr>
          <a:xfrm>
            <a:off x="457200" y="274638"/>
            <a:ext cx="8229600" cy="1143000"/>
          </a:xfrm>
        </p:spPr>
        <p:txBody>
          <a:bodyPr/>
          <a:lstStyle/>
          <a:p>
            <a:endParaRPr lang="tr-TR" dirty="0"/>
          </a:p>
        </p:txBody>
      </p:sp>
      <p:pic>
        <p:nvPicPr>
          <p:cNvPr id="5" name="image9.jpeg"/>
          <p:cNvPicPr/>
          <p:nvPr/>
        </p:nvPicPr>
        <p:blipFill>
          <a:blip r:embed="rId2" cstate="print"/>
          <a:stretch>
            <a:fillRect/>
          </a:stretch>
        </p:blipFill>
        <p:spPr>
          <a:xfrm>
            <a:off x="0" y="0"/>
            <a:ext cx="9144000" cy="5373216"/>
          </a:xfrm>
          <a:prstGeom prst="rect">
            <a:avLst/>
          </a:prstGeom>
        </p:spPr>
      </p:pic>
    </p:spTree>
    <p:extLst>
      <p:ext uri="{BB962C8B-B14F-4D97-AF65-F5344CB8AC3E}">
        <p14:creationId xmlns:p14="http://schemas.microsoft.com/office/powerpoint/2010/main" val="275647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5373216"/>
            <a:ext cx="9144000" cy="1484784"/>
          </a:xfrm>
        </p:spPr>
        <p:txBody>
          <a:bodyPr>
            <a:noAutofit/>
          </a:bodyPr>
          <a:lstStyle/>
          <a:p>
            <a:pPr algn="l"/>
            <a:r>
              <a:rPr lang="tr-TR" sz="1100" dirty="0"/>
              <a:t>OYUNUN </a:t>
            </a:r>
            <a:r>
              <a:rPr lang="tr-TR" sz="1100" dirty="0" smtClean="0"/>
              <a:t>ŞARKI SÖZLERİ: </a:t>
            </a:r>
            <a:r>
              <a:rPr lang="tr-TR" sz="1100" dirty="0"/>
              <a:t/>
            </a:r>
            <a:br>
              <a:rPr lang="tr-TR" sz="1100" dirty="0"/>
            </a:br>
            <a:r>
              <a:rPr lang="tr-TR" sz="1100" dirty="0" smtClean="0"/>
              <a:t>Yağ satarım, bal satarım, </a:t>
            </a:r>
            <a:br>
              <a:rPr lang="tr-TR" sz="1100" dirty="0" smtClean="0"/>
            </a:br>
            <a:r>
              <a:rPr lang="tr-TR" sz="1100" dirty="0" smtClean="0"/>
              <a:t>Ustam öldü, ben satarım. </a:t>
            </a:r>
            <a:br>
              <a:rPr lang="tr-TR" sz="1100" dirty="0" smtClean="0"/>
            </a:br>
            <a:r>
              <a:rPr lang="tr-TR" sz="1100" dirty="0" smtClean="0"/>
              <a:t>Ustamın kürkü sarıdır, </a:t>
            </a:r>
            <a:br>
              <a:rPr lang="tr-TR" sz="1100" dirty="0" smtClean="0"/>
            </a:br>
            <a:r>
              <a:rPr lang="tr-TR" sz="1100" dirty="0" smtClean="0"/>
              <a:t>Satsam on beş liradır. </a:t>
            </a:r>
            <a:br>
              <a:rPr lang="tr-TR" sz="1100" dirty="0" smtClean="0"/>
            </a:br>
            <a:r>
              <a:rPr lang="tr-TR" sz="1100" dirty="0" smtClean="0"/>
              <a:t>Zam-bak Zum-bak </a:t>
            </a:r>
            <a:br>
              <a:rPr lang="tr-TR" sz="1100" dirty="0" smtClean="0"/>
            </a:br>
            <a:r>
              <a:rPr lang="tr-TR" sz="1100" dirty="0" smtClean="0"/>
              <a:t>Dön arkana iyi bak. </a:t>
            </a:r>
            <a:br>
              <a:rPr lang="tr-TR" sz="1100" dirty="0" smtClean="0"/>
            </a:br>
            <a:r>
              <a:rPr lang="tr-TR" sz="1100" dirty="0" smtClean="0"/>
              <a:t>Zam-bak Zum-bak </a:t>
            </a:r>
            <a:br>
              <a:rPr lang="tr-TR" sz="1100" dirty="0" smtClean="0"/>
            </a:br>
            <a:r>
              <a:rPr lang="tr-TR" sz="1100" dirty="0" smtClean="0"/>
              <a:t>Dön arkana iyi bak. </a:t>
            </a:r>
            <a:endParaRPr lang="tr-TR" sz="11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1" y="0"/>
            <a:ext cx="9143999" cy="5373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71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idx="1"/>
          </p:nvPr>
        </p:nvSpPr>
        <p:spPr>
          <a:xfrm>
            <a:off x="0" y="0"/>
            <a:ext cx="9144000" cy="6858000"/>
          </a:xfrm>
        </p:spPr>
        <p:txBody>
          <a:bodyPr/>
          <a:lstStyle/>
          <a:p>
            <a:pPr marL="0" indent="0" algn="ctr">
              <a:buNone/>
            </a:pPr>
            <a:r>
              <a:rPr lang="tr-TR" sz="1800" b="1" dirty="0" smtClean="0">
                <a:solidFill>
                  <a:srgbClr val="FF0000"/>
                </a:solidFill>
                <a:effectLst>
                  <a:outerShdw blurRad="38100" dist="38100" dir="2700000" algn="tl">
                    <a:srgbClr val="000000">
                      <a:alpha val="43137"/>
                    </a:srgbClr>
                  </a:outerShdw>
                </a:effectLst>
              </a:rPr>
              <a:t>MENDİL </a:t>
            </a:r>
            <a:r>
              <a:rPr lang="tr-TR" sz="1800" b="1" dirty="0">
                <a:solidFill>
                  <a:srgbClr val="FF0000"/>
                </a:solidFill>
                <a:effectLst>
                  <a:outerShdw blurRad="38100" dist="38100" dir="2700000" algn="tl">
                    <a:srgbClr val="000000">
                      <a:alpha val="43137"/>
                    </a:srgbClr>
                  </a:outerShdw>
                </a:effectLst>
              </a:rPr>
              <a:t>KAPMACA OYUN KURALLARI OYUN </a:t>
            </a:r>
            <a:r>
              <a:rPr lang="tr-TR" sz="1800" b="1" dirty="0" smtClean="0">
                <a:solidFill>
                  <a:srgbClr val="FF0000"/>
                </a:solidFill>
                <a:effectLst>
                  <a:outerShdw blurRad="38100" dist="38100" dir="2700000" algn="tl">
                    <a:srgbClr val="000000">
                      <a:alpha val="43137"/>
                    </a:srgbClr>
                  </a:outerShdw>
                </a:effectLst>
              </a:rPr>
              <a:t>ALANI</a:t>
            </a:r>
            <a:endParaRPr lang="tr-TR" sz="1800" b="1" dirty="0">
              <a:solidFill>
                <a:srgbClr val="FF0000"/>
              </a:solidFill>
              <a:effectLst>
                <a:outerShdw blurRad="38100" dist="38100" dir="2700000" algn="tl">
                  <a:srgbClr val="000000">
                    <a:alpha val="43137"/>
                  </a:srgbClr>
                </a:outerShdw>
              </a:effectLst>
            </a:endParaRPr>
          </a:p>
          <a:p>
            <a:pPr lvl="0"/>
            <a:r>
              <a:rPr lang="tr-TR" sz="1800" dirty="0">
                <a:solidFill>
                  <a:srgbClr val="00B0F0"/>
                </a:solidFill>
              </a:rPr>
              <a:t>Oyun Alanı: </a:t>
            </a:r>
            <a:r>
              <a:rPr lang="tr-TR" sz="1800" dirty="0"/>
              <a:t>Bu oyun açık alanda veya kapalı spor salonlarında oynanabilir. Oyun alanının yüzeyi, düz olmak kaydıyla parke, çim veya toprak olabilir.</a:t>
            </a:r>
          </a:p>
          <a:p>
            <a:pPr lvl="0"/>
            <a:r>
              <a:rPr lang="tr-TR" sz="1800" dirty="0"/>
              <a:t>Saha ölçüleri: Oyunun saha ölçüleri 40 m x 20 m veya 28 m x 15m ebadında dikdörtgen olmalıdır</a:t>
            </a:r>
            <a:r>
              <a:rPr lang="tr-TR" sz="1800" dirty="0" smtClean="0"/>
              <a:t>.</a:t>
            </a:r>
            <a:endParaRPr lang="tr-TR" sz="1800" dirty="0"/>
          </a:p>
          <a:p>
            <a:r>
              <a:rPr lang="tr-TR" sz="1800" dirty="0">
                <a:solidFill>
                  <a:srgbClr val="00B0F0"/>
                </a:solidFill>
              </a:rPr>
              <a:t>Tarafsız Bölge: </a:t>
            </a:r>
            <a:r>
              <a:rPr lang="tr-TR" sz="1800" dirty="0"/>
              <a:t>Sahanın tam ortasında 3,60m çapında, mendil hakeminin mendili tutacağı, “tarafsız bölge” olarak adlandırılan bir daire vardır. Tarafsız bölgede oyuncuların birbirlerini ebelemeleri, birbirlerine ve hakeme dokunmaları yasaktır. Tarafsız bölgede mendili alan oyuncu dokunulmazdır, rakip oyuncu bu alanda mendili alan oyuncuya dokunursa elenir. Aynı </a:t>
            </a:r>
            <a:r>
              <a:rPr lang="tr-TR" sz="1800" dirty="0" smtClean="0"/>
              <a:t>şekilde </a:t>
            </a:r>
            <a:r>
              <a:rPr lang="tr-TR" sz="1800" dirty="0"/>
              <a:t>hakeme dokunan oyuncuda </a:t>
            </a:r>
            <a:r>
              <a:rPr lang="tr-TR" sz="1800" dirty="0" smtClean="0"/>
              <a:t>elenir.</a:t>
            </a:r>
          </a:p>
          <a:p>
            <a:pPr lvl="0"/>
            <a:r>
              <a:rPr lang="tr-TR" sz="1800" dirty="0"/>
              <a:t>Mendili alan oyuncu tarafsız bölgeyi terk etmeden ebelenemez, tarafsız bölge terk edildikten sonra ebelenebilir. Mendili alan oyuncunun ayaklarından birinin tarafsız bölgenin </a:t>
            </a:r>
            <a:r>
              <a:rPr lang="tr-TR" sz="1800" dirty="0" smtClean="0"/>
              <a:t>dışına çıkmış </a:t>
            </a:r>
            <a:r>
              <a:rPr lang="tr-TR" sz="1800" dirty="0"/>
              <a:t>olması, alanı terk ettiği anlamına gelmez, terk </a:t>
            </a:r>
            <a:r>
              <a:rPr lang="tr-TR" sz="1800" dirty="0" smtClean="0"/>
              <a:t>etmiş </a:t>
            </a:r>
            <a:r>
              <a:rPr lang="tr-TR" sz="1800" dirty="0"/>
              <a:t>sayılması için oyuncunun iki ayağının da alanın </a:t>
            </a:r>
            <a:r>
              <a:rPr lang="tr-TR" sz="1800" dirty="0" smtClean="0"/>
              <a:t>dışına </a:t>
            </a:r>
            <a:r>
              <a:rPr lang="tr-TR" sz="1800" dirty="0"/>
              <a:t>çıkması gerekir. Oyuncu ayaklarından birini alanın </a:t>
            </a:r>
            <a:r>
              <a:rPr lang="tr-TR" sz="1800" dirty="0" smtClean="0"/>
              <a:t>dışına </a:t>
            </a:r>
            <a:r>
              <a:rPr lang="tr-TR" sz="1800" dirty="0"/>
              <a:t>çıkararak aldatma yapabilir. Mendili alan oyuncu tarafsız bölgeyi terk ettiği anda, tarafsız bölge özelliğini kaybeder.</a:t>
            </a:r>
          </a:p>
          <a:p>
            <a:pPr lvl="0"/>
            <a:r>
              <a:rPr lang="tr-TR" sz="1800" dirty="0">
                <a:solidFill>
                  <a:srgbClr val="00B0F0"/>
                </a:solidFill>
              </a:rPr>
              <a:t>Oyuncu </a:t>
            </a:r>
            <a:r>
              <a:rPr lang="tr-TR" sz="1800" dirty="0" smtClean="0">
                <a:solidFill>
                  <a:srgbClr val="00B0F0"/>
                </a:solidFill>
              </a:rPr>
              <a:t>Değiştirme </a:t>
            </a:r>
            <a:r>
              <a:rPr lang="tr-TR" sz="1800" dirty="0">
                <a:solidFill>
                  <a:srgbClr val="00B0F0"/>
                </a:solidFill>
              </a:rPr>
              <a:t>Çizgisi: </a:t>
            </a:r>
            <a:r>
              <a:rPr lang="tr-TR" sz="1800" dirty="0"/>
              <a:t>Masa hakemi tarafındaki kenar çizgisidir. Her takım kendi yedek oyuncu alanının bulunduğu taraftan oyuncu </a:t>
            </a:r>
            <a:r>
              <a:rPr lang="tr-TR" sz="1800" dirty="0" smtClean="0"/>
              <a:t>değişikliği </a:t>
            </a:r>
            <a:r>
              <a:rPr lang="tr-TR" sz="1800" dirty="0"/>
              <a:t>yapar.</a:t>
            </a:r>
          </a:p>
          <a:p>
            <a:pPr lvl="0"/>
            <a:r>
              <a:rPr lang="tr-TR" sz="1800" dirty="0"/>
              <a:t>Uzun kenarlara kenar çizgisi, kısa kenarlara dip dizgi denir.</a:t>
            </a:r>
          </a:p>
          <a:p>
            <a:pPr lvl="0"/>
            <a:r>
              <a:rPr lang="tr-TR" sz="1800" dirty="0"/>
              <a:t>Orta çizgi, iki uzun kenarın orta noktalarını </a:t>
            </a:r>
            <a:r>
              <a:rPr lang="tr-TR" sz="1800" dirty="0" smtClean="0"/>
              <a:t>birleştiren </a:t>
            </a:r>
            <a:r>
              <a:rPr lang="tr-TR" sz="1800" dirty="0"/>
              <a:t>çizgidir.</a:t>
            </a:r>
          </a:p>
          <a:p>
            <a:pPr marL="0" indent="0">
              <a:buNone/>
            </a:pPr>
            <a:endParaRPr lang="tr-TR" sz="1800" dirty="0"/>
          </a:p>
        </p:txBody>
      </p:sp>
    </p:spTree>
    <p:extLst>
      <p:ext uri="{BB962C8B-B14F-4D97-AF65-F5344CB8AC3E}">
        <p14:creationId xmlns:p14="http://schemas.microsoft.com/office/powerpoint/2010/main" val="27833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lvl="0"/>
            <a:r>
              <a:rPr lang="tr-TR" sz="1800" dirty="0"/>
              <a:t>Sahadaki bütün çizgiler 5cm kalınlığındadır.</a:t>
            </a:r>
          </a:p>
          <a:p>
            <a:pPr marL="0" indent="0" algn="ctr">
              <a:buNone/>
            </a:pPr>
            <a:r>
              <a:rPr lang="tr-TR" sz="1800" dirty="0"/>
              <a:t>Masa hakeminin her iki yanında (sağında ve solunda) yedek oyuncu alanları vardır. </a:t>
            </a:r>
          </a:p>
          <a:p>
            <a:pPr marL="0" indent="0" algn="ctr">
              <a:buNone/>
            </a:pPr>
            <a:r>
              <a:rPr lang="tr-TR" sz="1800" b="1" dirty="0" smtClean="0">
                <a:solidFill>
                  <a:srgbClr val="FF0000"/>
                </a:solidFill>
                <a:effectLst>
                  <a:outerShdw blurRad="38100" dist="38100" dir="2700000" algn="tl">
                    <a:srgbClr val="000000">
                      <a:alpha val="43137"/>
                    </a:srgbClr>
                  </a:outerShdw>
                </a:effectLst>
              </a:rPr>
              <a:t>OYUN </a:t>
            </a:r>
            <a:r>
              <a:rPr lang="tr-TR" sz="1800" b="1" dirty="0" err="1" smtClean="0">
                <a:solidFill>
                  <a:srgbClr val="FF0000"/>
                </a:solidFill>
                <a:effectLst>
                  <a:outerShdw blurRad="38100" dist="38100" dir="2700000" algn="tl">
                    <a:srgbClr val="000000">
                      <a:alpha val="43137"/>
                    </a:srgbClr>
                  </a:outerShdw>
                </a:effectLst>
              </a:rPr>
              <a:t>SÜRESi</a:t>
            </a:r>
            <a:endParaRPr lang="tr-TR" sz="1800" b="1" dirty="0">
              <a:solidFill>
                <a:srgbClr val="FF0000"/>
              </a:solidFill>
              <a:effectLst>
                <a:outerShdw blurRad="38100" dist="38100" dir="2700000" algn="tl">
                  <a:srgbClr val="000000">
                    <a:alpha val="43137"/>
                  </a:srgbClr>
                </a:outerShdw>
              </a:effectLst>
            </a:endParaRPr>
          </a:p>
          <a:p>
            <a:pPr lvl="0"/>
            <a:r>
              <a:rPr lang="tr-TR" sz="1800" dirty="0"/>
              <a:t>Bir oyuncunun hücum süresi 30 saniyedir.</a:t>
            </a:r>
          </a:p>
          <a:p>
            <a:pPr lvl="0"/>
            <a:r>
              <a:rPr lang="tr-TR" sz="1800" dirty="0"/>
              <a:t>Mendil hakemi düdük çalarak ve ayağını yere vurarak oyunu </a:t>
            </a:r>
            <a:r>
              <a:rPr lang="tr-TR" sz="1800" dirty="0" smtClean="0"/>
              <a:t>başlattığında</a:t>
            </a:r>
            <a:r>
              <a:rPr lang="tr-TR" sz="1800" dirty="0"/>
              <a:t>, 30 saniyelik hücum süresi de </a:t>
            </a:r>
            <a:r>
              <a:rPr lang="tr-TR" sz="1800" dirty="0" smtClean="0"/>
              <a:t>başlamış </a:t>
            </a:r>
            <a:r>
              <a:rPr lang="tr-TR" sz="1800" dirty="0"/>
              <a:t>olur. Mendil hakemi 30’dan geriye doğru sesli olarak sayar, sıfıra gelindiğinde süre </a:t>
            </a:r>
            <a:r>
              <a:rPr lang="tr-TR" sz="1800" dirty="0" smtClean="0"/>
              <a:t>bitmiş </a:t>
            </a:r>
            <a:r>
              <a:rPr lang="tr-TR" sz="1800" dirty="0"/>
              <a:t>olur. Hakemler süreölçer ( kronometre ) kullanabilirler.</a:t>
            </a:r>
          </a:p>
          <a:p>
            <a:pPr lvl="0"/>
            <a:r>
              <a:rPr lang="tr-TR" sz="1800" dirty="0"/>
              <a:t>Oyun üç set üzerinden oynanır. </a:t>
            </a:r>
            <a:r>
              <a:rPr lang="tr-TR" sz="1800" dirty="0" smtClean="0"/>
              <a:t>iki </a:t>
            </a:r>
            <a:r>
              <a:rPr lang="tr-TR" sz="1800" dirty="0"/>
              <a:t>set kazanan takım maçı kazanır. Setlerdeki bir birlik beraberlik durumunda üçüncü setin </a:t>
            </a:r>
            <a:r>
              <a:rPr lang="tr-TR" sz="1800" dirty="0" smtClean="0"/>
              <a:t>başında </a:t>
            </a:r>
            <a:r>
              <a:rPr lang="tr-TR" sz="1800" dirty="0"/>
              <a:t>tekrar “aldım verdim” </a:t>
            </a:r>
            <a:r>
              <a:rPr lang="tr-TR" sz="1800" dirty="0" smtClean="0"/>
              <a:t>sayılması </a:t>
            </a:r>
            <a:r>
              <a:rPr lang="tr-TR" sz="1800" dirty="0"/>
              <a:t>yapılır. </a:t>
            </a:r>
            <a:r>
              <a:rPr lang="tr-TR" sz="1800" dirty="0" smtClean="0"/>
              <a:t>Sayılmayı </a:t>
            </a:r>
            <a:r>
              <a:rPr lang="tr-TR" sz="1800" dirty="0"/>
              <a:t>kazanan takım seçme hakkına sahip olur</a:t>
            </a:r>
            <a:r>
              <a:rPr lang="tr-TR" sz="1800" dirty="0" smtClean="0"/>
              <a:t>.</a:t>
            </a:r>
          </a:p>
          <a:p>
            <a:pPr lvl="0"/>
            <a:r>
              <a:rPr lang="tr-TR" sz="1800" dirty="0"/>
              <a:t>Her iki takımın; 1 sette, 2 dakikalık birer mola hakkı vardır. Takım kaptanı veya geleneksel oyun lideri oyun durakladığında hakeme </a:t>
            </a:r>
            <a:r>
              <a:rPr lang="tr-TR" sz="1800" dirty="0" smtClean="0"/>
              <a:t>işaret </a:t>
            </a:r>
            <a:r>
              <a:rPr lang="tr-TR" sz="1800" dirty="0"/>
              <a:t>ederek mola hakkını kullanabilir.</a:t>
            </a:r>
          </a:p>
          <a:p>
            <a:r>
              <a:rPr lang="tr-TR" sz="1800" dirty="0"/>
              <a:t>Set aralarındaki dinlenme süresi 5 dakikadır.</a:t>
            </a:r>
          </a:p>
          <a:p>
            <a:r>
              <a:rPr lang="tr-TR" sz="1800" dirty="0"/>
              <a:t>Oyun oynanırken ciddi bir kaza meydana gelirse, hakem derhal oyunu durdurmalı ve sağlık personelinin sahaya girmesine izin </a:t>
            </a:r>
            <a:r>
              <a:rPr lang="tr-TR" sz="1800" dirty="0" smtClean="0"/>
              <a:t>vermelidir.</a:t>
            </a:r>
          </a:p>
          <a:p>
            <a:pPr lvl="0"/>
            <a:r>
              <a:rPr lang="tr-TR" sz="1800" dirty="0"/>
              <a:t>Eğer </a:t>
            </a:r>
            <a:r>
              <a:rPr lang="tr-TR" sz="1800" dirty="0" smtClean="0"/>
              <a:t>sakatlanmış </a:t>
            </a:r>
            <a:r>
              <a:rPr lang="tr-TR" sz="1800" dirty="0"/>
              <a:t>bir oyuncu kurallara uygun olarak </a:t>
            </a:r>
            <a:r>
              <a:rPr lang="tr-TR" sz="1800" dirty="0" smtClean="0"/>
              <a:t>değiştirilemiyorsa </a:t>
            </a:r>
            <a:r>
              <a:rPr lang="tr-TR" sz="1800" dirty="0"/>
              <a:t>(Oyuncu </a:t>
            </a:r>
            <a:r>
              <a:rPr lang="tr-TR" sz="1800" dirty="0" smtClean="0"/>
              <a:t>değiştirme </a:t>
            </a:r>
            <a:r>
              <a:rPr lang="tr-TR" sz="1800" dirty="0"/>
              <a:t>hakkını </a:t>
            </a:r>
            <a:r>
              <a:rPr lang="tr-TR" sz="1800" dirty="0" smtClean="0"/>
              <a:t>tamamlamış </a:t>
            </a:r>
            <a:r>
              <a:rPr lang="tr-TR" sz="1800" dirty="0"/>
              <a:t>ise), bu oyuncuya 3 dakikalık </a:t>
            </a:r>
            <a:r>
              <a:rPr lang="tr-TR" sz="1800" dirty="0" smtClean="0"/>
              <a:t>iyileşme </a:t>
            </a:r>
            <a:r>
              <a:rPr lang="tr-TR" sz="1800" dirty="0"/>
              <a:t>süresi tanınır; ancak bir maçta aynı oyuncuya bu hak birden fazla verilmez. Oyuncunun bu süre içinde </a:t>
            </a:r>
            <a:r>
              <a:rPr lang="tr-TR" sz="1800" dirty="0" smtClean="0"/>
              <a:t>iyileşmemesi </a:t>
            </a:r>
            <a:r>
              <a:rPr lang="tr-TR" sz="1800" dirty="0"/>
              <a:t>halinde, sakatlanan oyuncu </a:t>
            </a:r>
            <a:r>
              <a:rPr lang="tr-TR" sz="1800" dirty="0" smtClean="0"/>
              <a:t>dışarıya </a:t>
            </a:r>
            <a:r>
              <a:rPr lang="tr-TR" sz="1800" dirty="0"/>
              <a:t>alınır, takım eksik oyuncuyla müsabakaya devam eder, bu oyuncu </a:t>
            </a:r>
            <a:r>
              <a:rPr lang="tr-TR" sz="1800" dirty="0" smtClean="0"/>
              <a:t>elenmiş </a:t>
            </a:r>
            <a:r>
              <a:rPr lang="tr-TR" sz="1800" dirty="0"/>
              <a:t>sayılır</a:t>
            </a:r>
            <a:r>
              <a:rPr lang="tr-TR" sz="1800" dirty="0" smtClean="0"/>
              <a:t>.</a:t>
            </a:r>
          </a:p>
          <a:p>
            <a:pPr lvl="0"/>
            <a:r>
              <a:rPr lang="tr-TR" sz="1800" dirty="0"/>
              <a:t>Maç öncesinde takımlara 10 dakika ısınma süresi verilir. </a:t>
            </a:r>
          </a:p>
          <a:p>
            <a:endParaRPr lang="tr-TR" sz="1800" dirty="0"/>
          </a:p>
        </p:txBody>
      </p:sp>
    </p:spTree>
    <p:extLst>
      <p:ext uri="{BB962C8B-B14F-4D97-AF65-F5344CB8AC3E}">
        <p14:creationId xmlns:p14="http://schemas.microsoft.com/office/powerpoint/2010/main" val="2494542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pPr marL="0" lvl="0" indent="0" algn="ctr">
              <a:buNone/>
            </a:pPr>
            <a:r>
              <a:rPr lang="tr-TR"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TAKIMLARIN </a:t>
            </a:r>
            <a:r>
              <a:rPr lang="tr-TR" sz="1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OLUŞUMU</a:t>
            </a:r>
            <a:endParaRPr lang="tr-TR"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tr-TR" sz="1800" dirty="0">
                <a:latin typeface="Times New Roman" panose="02020603050405020304" pitchFamily="18" charset="0"/>
                <a:cs typeface="Times New Roman" panose="02020603050405020304" pitchFamily="18" charset="0"/>
              </a:rPr>
              <a:t>Takımlar kız- erkek karma olarak </a:t>
            </a:r>
            <a:r>
              <a:rPr lang="tr-TR" sz="1800" dirty="0" smtClean="0">
                <a:latin typeface="Times New Roman" panose="02020603050405020304" pitchFamily="18" charset="0"/>
                <a:cs typeface="Times New Roman" panose="02020603050405020304" pitchFamily="18" charset="0"/>
              </a:rPr>
              <a:t>oluşturulur</a:t>
            </a:r>
            <a:r>
              <a:rPr lang="tr-TR" sz="1800" dirty="0">
                <a:latin typeface="Times New Roman" panose="02020603050405020304" pitchFamily="18" charset="0"/>
                <a:cs typeface="Times New Roman" panose="02020603050405020304" pitchFamily="18" charset="0"/>
              </a:rPr>
              <a:t>.</a:t>
            </a:r>
          </a:p>
          <a:p>
            <a:pPr lvl="0"/>
            <a:r>
              <a:rPr lang="tr-TR" sz="1800" dirty="0">
                <a:latin typeface="Times New Roman" panose="02020603050405020304" pitchFamily="18" charset="0"/>
                <a:cs typeface="Times New Roman" panose="02020603050405020304" pitchFamily="18" charset="0"/>
              </a:rPr>
              <a:t>Bir takım en fazla 14 oyuncu ( 10 asil 4 yedek olmak üzere) , bir geleneksel oyun lideri, bir yardımcı geleneksel oyun liderinden </a:t>
            </a:r>
            <a:r>
              <a:rPr lang="tr-TR" sz="1800" dirty="0" smtClean="0">
                <a:latin typeface="Times New Roman" panose="02020603050405020304" pitchFamily="18" charset="0"/>
                <a:cs typeface="Times New Roman" panose="02020603050405020304" pitchFamily="18" charset="0"/>
              </a:rPr>
              <a:t>oluşur</a:t>
            </a:r>
            <a:r>
              <a:rPr lang="tr-TR" sz="1800" dirty="0">
                <a:latin typeface="Times New Roman" panose="02020603050405020304" pitchFamily="18" charset="0"/>
                <a:cs typeface="Times New Roman" panose="02020603050405020304" pitchFamily="18" charset="0"/>
              </a:rPr>
              <a:t>. Oyun her biri 10 asil oyuncudan </a:t>
            </a:r>
            <a:r>
              <a:rPr lang="tr-TR" sz="1800" dirty="0" smtClean="0">
                <a:latin typeface="Times New Roman" panose="02020603050405020304" pitchFamily="18" charset="0"/>
                <a:cs typeface="Times New Roman" panose="02020603050405020304" pitchFamily="18" charset="0"/>
              </a:rPr>
              <a:t>oluşan </a:t>
            </a:r>
            <a:r>
              <a:rPr lang="tr-TR" sz="1800" dirty="0">
                <a:latin typeface="Times New Roman" panose="02020603050405020304" pitchFamily="18" charset="0"/>
                <a:cs typeface="Times New Roman" panose="02020603050405020304" pitchFamily="18" charset="0"/>
              </a:rPr>
              <a:t>iki takım arasında oynanır.</a:t>
            </a:r>
          </a:p>
          <a:p>
            <a:pPr lvl="0"/>
            <a:r>
              <a:rPr lang="tr-TR" sz="1800" dirty="0">
                <a:latin typeface="Times New Roman" panose="02020603050405020304" pitchFamily="18" charset="0"/>
                <a:cs typeface="Times New Roman" panose="02020603050405020304" pitchFamily="18" charset="0"/>
              </a:rPr>
              <a:t>Takımlar en az on (10) oyuncuyla müsabakalara katılmak zorundadır. On (10) oyuncunun altında müsabakaya gelen takım hükmen mağlup </a:t>
            </a:r>
            <a:r>
              <a:rPr lang="tr-TR" sz="1800" dirty="0" smtClean="0">
                <a:latin typeface="Times New Roman" panose="02020603050405020304" pitchFamily="18" charset="0"/>
                <a:cs typeface="Times New Roman" panose="02020603050405020304" pitchFamily="18" charset="0"/>
              </a:rPr>
              <a:t>sayılır</a:t>
            </a:r>
          </a:p>
          <a:p>
            <a:pPr lvl="0" algn="ctr"/>
            <a:r>
              <a:rPr lang="tr-TR" sz="1800" dirty="0" smtClean="0">
                <a:latin typeface="Times New Roman" panose="02020603050405020304" pitchFamily="18" charset="0"/>
                <a:cs typeface="Times New Roman" panose="02020603050405020304" pitchFamily="18" charset="0"/>
              </a:rPr>
              <a:t>takımların </a:t>
            </a:r>
            <a:r>
              <a:rPr lang="tr-TR" sz="1800" dirty="0">
                <a:latin typeface="Times New Roman" panose="02020603050405020304" pitchFamily="18" charset="0"/>
                <a:cs typeface="Times New Roman" panose="02020603050405020304" pitchFamily="18" charset="0"/>
              </a:rPr>
              <a:t>10 oyuncunun 5’i erkek 5’i kız olmak zorundadır</a:t>
            </a:r>
            <a:r>
              <a:rPr lang="tr-TR" sz="1800" dirty="0" smtClean="0">
                <a:latin typeface="Times New Roman" panose="02020603050405020304" pitchFamily="18" charset="0"/>
                <a:cs typeface="Times New Roman" panose="02020603050405020304" pitchFamily="18" charset="0"/>
              </a:rPr>
              <a:t>.                                                              </a:t>
            </a:r>
            <a:r>
              <a:rPr lang="tr-TR" sz="1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OYUN DÜZENİ</a:t>
            </a:r>
            <a:endParaRPr lang="tr-TR"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tr-TR" sz="1800" dirty="0">
                <a:latin typeface="Times New Roman" panose="02020603050405020304" pitchFamily="18" charset="0"/>
                <a:cs typeface="Times New Roman" panose="02020603050405020304" pitchFamily="18" charset="0"/>
              </a:rPr>
              <a:t>Saha seçimi, her iki takım kaptanının “Aldım verdim, ben seni yendim, alamazsın veremezsin sen beni yenemezsin.” Ş</a:t>
            </a:r>
            <a:r>
              <a:rPr lang="tr-TR" sz="1800" dirty="0" smtClean="0">
                <a:latin typeface="Times New Roman" panose="02020603050405020304" pitchFamily="18" charset="0"/>
                <a:cs typeface="Times New Roman" panose="02020603050405020304" pitchFamily="18" charset="0"/>
              </a:rPr>
              <a:t>eklindeki karşılıklı </a:t>
            </a:r>
            <a:r>
              <a:rPr lang="tr-TR" sz="1800" dirty="0">
                <a:latin typeface="Times New Roman" panose="02020603050405020304" pitchFamily="18" charset="0"/>
                <a:cs typeface="Times New Roman" panose="02020603050405020304" pitchFamily="18" charset="0"/>
              </a:rPr>
              <a:t>ayak adımlama yöntemiyle (</a:t>
            </a:r>
            <a:r>
              <a:rPr lang="tr-TR" sz="1800" dirty="0" smtClean="0">
                <a:latin typeface="Times New Roman" panose="02020603050405020304" pitchFamily="18" charset="0"/>
                <a:cs typeface="Times New Roman" panose="02020603050405020304" pitchFamily="18" charset="0"/>
              </a:rPr>
              <a:t>sayışmaları </a:t>
            </a:r>
            <a:r>
              <a:rPr lang="tr-TR" sz="1800" dirty="0">
                <a:latin typeface="Times New Roman" panose="02020603050405020304" pitchFamily="18" charset="0"/>
                <a:cs typeface="Times New Roman" panose="02020603050405020304" pitchFamily="18" charset="0"/>
              </a:rPr>
              <a:t>sonucunda) yapılır. Oyunculardan hangisinin adımlamaya </a:t>
            </a:r>
            <a:r>
              <a:rPr lang="tr-TR" sz="1800" dirty="0" smtClean="0">
                <a:latin typeface="Times New Roman" panose="02020603050405020304" pitchFamily="18" charset="0"/>
                <a:cs typeface="Times New Roman" panose="02020603050405020304" pitchFamily="18" charset="0"/>
              </a:rPr>
              <a:t>başlayacağına</a:t>
            </a:r>
            <a:r>
              <a:rPr lang="tr-TR" sz="1800" dirty="0">
                <a:latin typeface="Times New Roman" panose="02020603050405020304" pitchFamily="18" charset="0"/>
                <a:cs typeface="Times New Roman" panose="02020603050405020304" pitchFamily="18" charset="0"/>
              </a:rPr>
              <a:t>, hakemin “bozuk para hangi elimde” sorusunu bilen taraf karar verir. Adımlama mesafesi tarafsız bölge merkezi ile yan çizgi arasıdır. Adımlama mesafesi boyunca her oyuncu bir defa yarım adım kullanabilir. Hangi oyuncunun ayağı üstte kalırsa o oyuncu </a:t>
            </a:r>
            <a:r>
              <a:rPr lang="tr-TR" sz="1800" dirty="0" smtClean="0">
                <a:latin typeface="Times New Roman" panose="02020603050405020304" pitchFamily="18" charset="0"/>
                <a:cs typeface="Times New Roman" panose="02020603050405020304" pitchFamily="18" charset="0"/>
              </a:rPr>
              <a:t>kazanmış </a:t>
            </a:r>
            <a:r>
              <a:rPr lang="tr-TR" sz="1800" dirty="0">
                <a:latin typeface="Times New Roman" panose="02020603050405020304" pitchFamily="18" charset="0"/>
                <a:cs typeface="Times New Roman" panose="02020603050405020304" pitchFamily="18" charset="0"/>
              </a:rPr>
              <a:t>olur ve seçme hakkına sahip olur.</a:t>
            </a:r>
          </a:p>
          <a:p>
            <a:pPr lvl="0"/>
            <a:r>
              <a:rPr lang="tr-TR" sz="1800" dirty="0"/>
              <a:t>Seçme hakkına sahip olan takım set boyunca hücum mu savunmamı yapacağını hakeme bildirir. Hücum yapma hakkını seçen takım set bitene kadar mendili almak zorundadır. Ancak savunma yapacak olan takımda isterse mendili alabilir. (Savunma oyuncusu almaz ise hücum oyuncusu almak zorundadır</a:t>
            </a:r>
            <a:r>
              <a:rPr lang="tr-TR" sz="1800" dirty="0" smtClean="0"/>
              <a:t>) </a:t>
            </a:r>
            <a:r>
              <a:rPr lang="tr-TR" sz="1800" dirty="0"/>
              <a:t>30 </a:t>
            </a:r>
            <a:r>
              <a:rPr lang="tr-TR" sz="1800" dirty="0" smtClean="0"/>
              <a:t>sn. </a:t>
            </a:r>
            <a:r>
              <a:rPr lang="tr-TR" sz="1800" dirty="0"/>
              <a:t>içinde mendili alan oyuncu olmaz ise hücum oyuncusu elenir.</a:t>
            </a:r>
          </a:p>
          <a:p>
            <a:pPr lvl="0"/>
            <a:r>
              <a:rPr lang="tr-TR" sz="1800" dirty="0"/>
              <a:t>Her iki takımın oyuncuları masa hakeminin </a:t>
            </a:r>
            <a:r>
              <a:rPr lang="tr-TR" sz="1800" dirty="0" smtClean="0"/>
              <a:t>karşı </a:t>
            </a:r>
            <a:r>
              <a:rPr lang="tr-TR" sz="1800" dirty="0"/>
              <a:t>taraftaki kenar çizgisinin gerisinde, kendileri için </a:t>
            </a:r>
            <a:r>
              <a:rPr lang="tr-TR" sz="1800" dirty="0" smtClean="0"/>
              <a:t>belirlenmiş </a:t>
            </a:r>
            <a:r>
              <a:rPr lang="tr-TR" sz="1800" dirty="0"/>
              <a:t>alanda beklerler ve oyun liderinin </a:t>
            </a:r>
            <a:r>
              <a:rPr lang="tr-TR" sz="1800" dirty="0" smtClean="0"/>
              <a:t>belirlemiş </a:t>
            </a:r>
            <a:r>
              <a:rPr lang="tr-TR" sz="1800" dirty="0"/>
              <a:t>olduğu pozisyon listesine göre </a:t>
            </a:r>
            <a:r>
              <a:rPr lang="tr-TR" sz="1800" dirty="0" smtClean="0"/>
              <a:t>çıkış </a:t>
            </a:r>
            <a:r>
              <a:rPr lang="tr-TR" sz="1800" dirty="0"/>
              <a:t>yapmak zorundadırlar</a:t>
            </a:r>
            <a:r>
              <a:rPr lang="tr-TR" sz="1800" dirty="0" smtClean="0"/>
              <a:t>.</a:t>
            </a:r>
          </a:p>
          <a:p>
            <a:pPr lvl="0"/>
            <a:r>
              <a:rPr lang="tr-TR" sz="1800" dirty="0"/>
              <a:t>Oyun lideri pozisyon sıralamasını yaparken kız erkek sıralamasını istediği gibi </a:t>
            </a:r>
            <a:r>
              <a:rPr lang="tr-TR" sz="1800" dirty="0" smtClean="0"/>
              <a:t>yapabilir.</a:t>
            </a:r>
            <a:endParaRPr lang="tr-TR" sz="1800" dirty="0"/>
          </a:p>
        </p:txBody>
      </p:sp>
    </p:spTree>
    <p:extLst>
      <p:ext uri="{BB962C8B-B14F-4D97-AF65-F5344CB8AC3E}">
        <p14:creationId xmlns:p14="http://schemas.microsoft.com/office/powerpoint/2010/main" val="134169241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1922</Words>
  <Application>Microsoft Office PowerPoint</Application>
  <PresentationFormat>Ekran Gösterisi (4:3)</PresentationFormat>
  <Paragraphs>92</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Ofis Teması</vt:lpstr>
      <vt:lpstr>2017-2018 GELENEKSEL ÇOÇUK OYUNLARI</vt:lpstr>
      <vt:lpstr>PowerPoint Sunusu</vt:lpstr>
      <vt:lpstr>PowerPoint Sunusu</vt:lpstr>
      <vt:lpstr>PowerPoint Sunusu</vt:lpstr>
      <vt:lpstr>PowerPoint Sunusu</vt:lpstr>
      <vt:lpstr>OYUNUN ŞARKI SÖZLERİ:  Yağ satarım, bal satarım,  Ustam öldü, ben satarım.  Ustamın kürkü sarıdır,  Satsam on beş liradır.  Zam-bak Zum-bak  Dön arkana iyi bak.  Zam-bak Zum-bak  Dön arkana iyi bak. </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okul</dc:creator>
  <cp:lastModifiedBy>okul</cp:lastModifiedBy>
  <cp:revision>32</cp:revision>
  <dcterms:created xsi:type="dcterms:W3CDTF">2018-03-20T07:02:45Z</dcterms:created>
  <dcterms:modified xsi:type="dcterms:W3CDTF">2018-03-20T08:42:02Z</dcterms:modified>
</cp:coreProperties>
</file>